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97" r:id="rId2"/>
    <p:sldId id="373" r:id="rId3"/>
    <p:sldId id="374" r:id="rId4"/>
    <p:sldId id="330" r:id="rId5"/>
    <p:sldId id="331" r:id="rId6"/>
    <p:sldId id="340" r:id="rId7"/>
    <p:sldId id="341" r:id="rId8"/>
    <p:sldId id="338" r:id="rId9"/>
    <p:sldId id="339" r:id="rId10"/>
    <p:sldId id="351" r:id="rId11"/>
    <p:sldId id="344" r:id="rId12"/>
    <p:sldId id="371" r:id="rId13"/>
    <p:sldId id="345" r:id="rId14"/>
    <p:sldId id="346" r:id="rId15"/>
    <p:sldId id="347" r:id="rId16"/>
    <p:sldId id="302" r:id="rId17"/>
    <p:sldId id="349" r:id="rId18"/>
    <p:sldId id="348" r:id="rId19"/>
    <p:sldId id="350" r:id="rId20"/>
    <p:sldId id="359" r:id="rId21"/>
    <p:sldId id="369" r:id="rId22"/>
    <p:sldId id="355" r:id="rId23"/>
    <p:sldId id="352" r:id="rId24"/>
    <p:sldId id="354" r:id="rId25"/>
    <p:sldId id="356" r:id="rId26"/>
    <p:sldId id="353" r:id="rId27"/>
    <p:sldId id="372" r:id="rId28"/>
    <p:sldId id="361" r:id="rId29"/>
    <p:sldId id="312" r:id="rId30"/>
    <p:sldId id="313" r:id="rId31"/>
    <p:sldId id="314" r:id="rId32"/>
    <p:sldId id="370" r:id="rId33"/>
    <p:sldId id="366" r:id="rId34"/>
    <p:sldId id="360" r:id="rId35"/>
    <p:sldId id="368" r:id="rId36"/>
    <p:sldId id="377" r:id="rId37"/>
    <p:sldId id="362" r:id="rId38"/>
    <p:sldId id="363" r:id="rId39"/>
    <p:sldId id="364" r:id="rId40"/>
    <p:sldId id="365" r:id="rId41"/>
    <p:sldId id="376" r:id="rId42"/>
    <p:sldId id="367" r:id="rId43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E3D"/>
    <a:srgbClr val="F09714"/>
    <a:srgbClr val="0000FF"/>
    <a:srgbClr val="FCD904"/>
    <a:srgbClr val="FF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75" autoAdjust="0"/>
    <p:restoredTop sz="90680" autoAdjust="0"/>
  </p:normalViewPr>
  <p:slideViewPr>
    <p:cSldViewPr>
      <p:cViewPr>
        <p:scale>
          <a:sx n="100" d="100"/>
          <a:sy n="100" d="100"/>
        </p:scale>
        <p:origin x="-48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74C2E-A588-4CB3-AB7E-4B65B4F9C31F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81099-0460-499C-8741-1B69211A07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94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7546577-E538-4A94-B8AF-5BECCC7C20B0}" type="datetimeFigureOut">
              <a:rPr lang="en-US"/>
              <a:pPr>
                <a:defRPr/>
              </a:pPr>
              <a:t>8/13/2012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7CFC58-CFEA-4ABE-B938-780050BE7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0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66D0B-1576-44D4-A20F-E69334074B7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Title suggestions: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National,</a:t>
            </a:r>
            <a:r>
              <a:rPr lang="en-US" baseline="0" dirty="0" smtClean="0"/>
              <a:t> regional and local organizations set and maintain standards</a:t>
            </a:r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52BA5BC-858B-457B-81E0-4C9F61B5E42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Coalitions</a:t>
            </a:r>
            <a:r>
              <a:rPr lang="en-US" baseline="0" dirty="0" smtClean="0"/>
              <a:t> raise the average quality of homes, and create the infrastructure necessary for more homes to open and be successful.</a:t>
            </a:r>
          </a:p>
          <a:p>
            <a:r>
              <a:rPr lang="en-US" baseline="0" dirty="0" smtClean="0"/>
              <a:t>They can’t eliminate all the bad or substandard homes, but coalitions can create conditions that make it more difficult for substandard homes to operate.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3F78-2494-419E-9F13-EA13AEAC133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Coalitions</a:t>
            </a:r>
            <a:r>
              <a:rPr lang="en-US" baseline="0" dirty="0" smtClean="0"/>
              <a:t> raise the average quality of homes, and create the infrastructure necessary for more homes to open and be successful.</a:t>
            </a:r>
          </a:p>
          <a:p>
            <a:r>
              <a:rPr lang="en-US" baseline="0" dirty="0" smtClean="0"/>
              <a:t>They can’t eliminate all the bad or substandard homes, but coalitions can create conditions that make it more difficult for substandard homes to operate.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93F78-2494-419E-9F13-EA13AEAC133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DCD66A9-AD05-439A-ABCB-254B896A15E3}" type="datetimeFigureOut">
              <a:rPr lang="en-US"/>
              <a:pPr>
                <a:defRPr/>
              </a:pPr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6CD4F3-9601-4511-81AE-B337427AD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D8EB590-2AC6-448F-AE78-8E39AB5552BE}" type="datetimeFigureOut">
              <a:rPr lang="en-US"/>
              <a:pPr>
                <a:defRPr/>
              </a:pPr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82C908-2EE4-4C58-BBC3-514D393B1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BA8224-EE8B-44F5-84A4-F32E30966683}" type="datetimeFigureOut">
              <a:rPr lang="en-US"/>
              <a:pPr>
                <a:defRPr/>
              </a:pPr>
              <a:t>8/13/2012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683964-6566-4DEE-A8C5-651F5B744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688" y="228600"/>
            <a:ext cx="8556625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371600"/>
            <a:ext cx="843915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E7A3852-FECA-40C8-BDEB-E8349545C20B}" type="datetimeFigureOut">
              <a:rPr lang="en-US"/>
              <a:pPr>
                <a:defRPr/>
              </a:pPr>
              <a:t>8/13/2012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A358C32-050B-4FC4-986F-375184879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069546-9EBC-464A-8870-520D7A23E4A9}" type="datetimeFigureOut">
              <a:rPr lang="en-US"/>
              <a:pPr>
                <a:defRPr/>
              </a:pPr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91E33F-28CA-46E5-9553-36A5B484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C3884FF-03C8-4E2C-A60C-8E15126BBDBD}" type="datetimeFigureOut">
              <a:rPr lang="en-US"/>
              <a:pPr>
                <a:defRPr/>
              </a:pPr>
              <a:t>8/13/2012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D67B4BC-C992-4143-BF1A-E4FA0A0A6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C72A70-9966-4969-B651-3BB406A87825}" type="datetimeFigureOut">
              <a:rPr lang="en-US"/>
              <a:pPr>
                <a:defRPr/>
              </a:pPr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BF6884-1672-4B7C-B6CC-F47089C0D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49BB32C-9E72-4729-B89E-41F329740BB6}" type="datetimeFigureOut">
              <a:rPr lang="en-US"/>
              <a:pPr>
                <a:defRPr/>
              </a:pPr>
              <a:t>8/13/2012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B95C541-3327-4812-94F7-094CF39D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42B62AE-ADE3-43EA-9377-4F8379EA0415}" type="datetimeFigureOut">
              <a:rPr lang="en-US"/>
              <a:pPr>
                <a:defRPr/>
              </a:pPr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FA1828-11CF-4B7F-A0AB-05EA06CA5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A65369E-7F86-4179-A6B0-732FC789440E}" type="datetimeFigureOut">
              <a:rPr lang="en-US"/>
              <a:pPr>
                <a:defRPr/>
              </a:pPr>
              <a:t>8/13/2012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2471B11-7F57-46E5-A862-01445558E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31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89EB2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Picture 3" descr="NARR-logo-3_dk-60g-Xback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7858148" y="6000768"/>
            <a:ext cx="1214414" cy="7543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18.png"/><Relationship Id="rId5" Type="http://schemas.openxmlformats.org/officeDocument/2006/relationships/image" Target="../media/image14.jpeg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857364"/>
            <a:ext cx="8229600" cy="2857520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6000" b="1" dirty="0" smtClean="0">
                <a:solidFill>
                  <a:schemeClr val="accent2"/>
                </a:solidFill>
              </a:rPr>
              <a:t>Recovery residences</a:t>
            </a:r>
            <a:r>
              <a:rPr lang="en-US" sz="4800" b="1" dirty="0" smtClean="0">
                <a:solidFill>
                  <a:schemeClr val="accent2"/>
                </a:solidFill>
              </a:rPr>
              <a:t/>
            </a:r>
            <a:br>
              <a:rPr lang="en-US" sz="4800" b="1" dirty="0" smtClean="0">
                <a:solidFill>
                  <a:schemeClr val="accent2"/>
                </a:solidFill>
              </a:rPr>
            </a:br>
            <a:r>
              <a:rPr lang="en-US" sz="4800" b="1" dirty="0" smtClean="0"/>
              <a:t>Challenges faced by providers and residents</a:t>
            </a:r>
            <a:endParaRPr lang="en-US" sz="4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4929198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David M. Sheridan</a:t>
            </a:r>
          </a:p>
          <a:p>
            <a:r>
              <a:rPr lang="en-US" i="1" dirty="0" smtClean="0"/>
              <a:t>The Sober Living Network</a:t>
            </a:r>
          </a:p>
          <a:p>
            <a:r>
              <a:rPr lang="en-US" i="1" dirty="0" smtClean="0"/>
              <a:t>National Association of Recovery Residences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State, local government threats to housing rights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Challenges facing recovery residence providers and residences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A growing national problem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443038"/>
            <a:ext cx="5148268" cy="482918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Not In My Back Yard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i="1" dirty="0" smtClean="0"/>
              <a:t>(NIMBY) politics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Local Governments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i="1" dirty="0" smtClean="0"/>
              <a:t>Actively discriminate, undermine protection 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State governments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i="1" dirty="0" smtClean="0"/>
              <a:t>Undermine protection, and in some cases enable discrimination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6" descr="Just-Say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73784"/>
            <a:ext cx="33528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5008" y="541712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Delray Beach, Florida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Fair Housing Protections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 Housing Act &amp; Amendments, Americans With Disabilities Act, others</a:t>
            </a:r>
          </a:p>
          <a:p>
            <a:r>
              <a:rPr lang="en-US" dirty="0" smtClean="0"/>
              <a:t>Disabled persons have a </a:t>
            </a:r>
            <a:r>
              <a:rPr lang="en-US" b="1" i="1" dirty="0" smtClean="0"/>
              <a:t>right to the appropriate housing of their choice</a:t>
            </a:r>
          </a:p>
          <a:p>
            <a:r>
              <a:rPr lang="en-US" dirty="0" smtClean="0"/>
              <a:t>Governments </a:t>
            </a:r>
            <a:r>
              <a:rPr lang="en-US" b="1" i="1" dirty="0" smtClean="0"/>
              <a:t>may not target disabled populations</a:t>
            </a:r>
            <a:r>
              <a:rPr lang="en-US" dirty="0" smtClean="0"/>
              <a:t> in ways that impair that access</a:t>
            </a:r>
          </a:p>
          <a:p>
            <a:r>
              <a:rPr lang="en-US" dirty="0" smtClean="0"/>
              <a:t>Local government </a:t>
            </a:r>
            <a:r>
              <a:rPr lang="en-US" b="1" i="1" dirty="0" smtClean="0"/>
              <a:t>obligation to reduce barriers</a:t>
            </a:r>
            <a:r>
              <a:rPr lang="en-US" dirty="0" smtClean="0"/>
              <a:t> to housing access for persons with disabilities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Government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371600"/>
            <a:ext cx="8720168" cy="4114800"/>
          </a:xfrm>
        </p:spPr>
        <p:txBody>
          <a:bodyPr/>
          <a:lstStyle/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Zoning restrictions </a:t>
            </a:r>
          </a:p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Low occupancy limits</a:t>
            </a:r>
          </a:p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Conditional use permits, high fees</a:t>
            </a:r>
          </a:p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Moratoria</a:t>
            </a:r>
          </a:p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Unreasonable safety, inspection requirements</a:t>
            </a:r>
          </a:p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Unreasonable “reasonable accommodation”</a:t>
            </a:r>
          </a:p>
          <a:p>
            <a:pPr marL="228600" indent="-2286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/>
              <a:t>Discriminatory in intent and/or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Displaces residents, destabilizes recovery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Decreases number of recovery-supportive environments, opportunities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Creates barriers to new locations, capacity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</a:pPr>
            <a:r>
              <a:rPr lang="en-US" dirty="0" smtClean="0"/>
              <a:t>Increases operating costs, financial burdens on residents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of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Undermines many social services programs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Increases cost of addiction: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200" b="1" i="1" dirty="0" smtClean="0">
                <a:cs typeface="ＭＳ Ｐゴシック" pitchFamily="-72" charset="-128"/>
              </a:rPr>
              <a:t>homelessness, criminal justice, health care, workplace, family impacts …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Jeopardizes HUD funding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Wastes precious resources on expensive battles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dirty="0" smtClean="0"/>
              <a:t>Polarizes communities, fuels stigma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ownes_house_c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194481"/>
            <a:ext cx="6065854" cy="5234915"/>
          </a:xfrm>
          <a:prstGeom prst="rect">
            <a:avLst/>
          </a:prstGeom>
        </p:spPr>
      </p:pic>
      <p:pic>
        <p:nvPicPr>
          <p:cNvPr id="3" name="Picture 2" descr="haunted-hou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10298" y="1142984"/>
            <a:ext cx="5102714" cy="528641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93688" y="228600"/>
            <a:ext cx="8556625" cy="9144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ＭＳ Ｐゴシック" pitchFamily="-72" charset="-128"/>
                <a:cs typeface="ＭＳ Ｐゴシック" pitchFamily="-72" charset="-128"/>
              </a:rPr>
              <a:t>Stigma is real and harmful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gma Mentalll Il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71414"/>
            <a:ext cx="7572428" cy="59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 for standards, quality assurance</a:t>
            </a:r>
          </a:p>
          <a:p>
            <a:r>
              <a:rPr lang="en-US" dirty="0" smtClean="0"/>
              <a:t>Publicly recognize quality residences, providers</a:t>
            </a:r>
          </a:p>
          <a:p>
            <a:r>
              <a:rPr lang="en-US" dirty="0" smtClean="0"/>
              <a:t>Support strong, clear protection of fair housing rights for disabled populations</a:t>
            </a:r>
          </a:p>
          <a:p>
            <a:r>
              <a:rPr lang="en-US" dirty="0" smtClean="0"/>
              <a:t>Assist other areas of government in understanding fair housing law</a:t>
            </a:r>
          </a:p>
          <a:p>
            <a:r>
              <a:rPr lang="en-US" dirty="0" smtClean="0"/>
              <a:t>Support strong provider and consumer organizations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Residences vary widely in availability, quality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Challenges facing recovery residence providers and residences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residences are a powerful resource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Challenges facing recovery residence providers and residences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Aspects of this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Inadequate capacity</a:t>
            </a:r>
          </a:p>
          <a:p>
            <a:r>
              <a:rPr lang="en-US" dirty="0" smtClean="0"/>
              <a:t>Lack of access for under-served populations</a:t>
            </a:r>
          </a:p>
          <a:p>
            <a:r>
              <a:rPr lang="en-US" dirty="0" smtClean="0"/>
              <a:t>Cost barriers to recovering individuals</a:t>
            </a:r>
          </a:p>
          <a:p>
            <a:r>
              <a:rPr lang="en-US" dirty="0" smtClean="0"/>
              <a:t>Wide range of quality, lack of standards</a:t>
            </a:r>
          </a:p>
          <a:p>
            <a:r>
              <a:rPr lang="en-US" dirty="0" smtClean="0"/>
              <a:t>Residences often have trouble remaining viable</a:t>
            </a:r>
          </a:p>
          <a:p>
            <a:r>
              <a:rPr lang="en-US" dirty="0" smtClean="0"/>
              <a:t>Recovery environments inconsistent over time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visible, but serious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Individual providers are largely unable to form linkages to medical, mental health and other services their residents need.</a:t>
            </a:r>
          </a:p>
          <a:p>
            <a:r>
              <a:rPr lang="en-US" dirty="0" smtClean="0"/>
              <a:t>Lack of knowledge about resources</a:t>
            </a:r>
          </a:p>
          <a:p>
            <a:r>
              <a:rPr lang="en-US" dirty="0" smtClean="0"/>
              <a:t>Lack of peer training</a:t>
            </a:r>
          </a:p>
          <a:p>
            <a:r>
              <a:rPr lang="en-US" dirty="0" smtClean="0"/>
              <a:t>Inability to form and participate in local networks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Providers and capacity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743092"/>
            <a:ext cx="8439150" cy="4114800"/>
          </a:xfrm>
        </p:spPr>
        <p:txBody>
          <a:bodyPr/>
          <a:lstStyle/>
          <a:p>
            <a:r>
              <a:rPr lang="en-US" dirty="0" smtClean="0"/>
              <a:t>Some capacity exists spontaneously, but not enough</a:t>
            </a:r>
          </a:p>
          <a:p>
            <a:r>
              <a:rPr lang="en-US" dirty="0" smtClean="0"/>
              <a:t>Emerges in response to perceived local needs</a:t>
            </a:r>
          </a:p>
          <a:p>
            <a:r>
              <a:rPr lang="en-US" dirty="0" smtClean="0"/>
              <a:t>Low barriers to starting a residence</a:t>
            </a:r>
          </a:p>
          <a:p>
            <a:r>
              <a:rPr lang="en-US" dirty="0" smtClean="0"/>
              <a:t>Most new providers lack training, experience</a:t>
            </a:r>
          </a:p>
          <a:p>
            <a:r>
              <a:rPr lang="en-US" dirty="0" smtClean="0"/>
              <a:t>Limited resources for under-served, difficult-to-serve population segments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capacity requires a unique support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871666"/>
            <a:ext cx="8439150" cy="3700474"/>
          </a:xfrm>
        </p:spPr>
        <p:txBody>
          <a:bodyPr/>
          <a:lstStyle/>
          <a:p>
            <a:r>
              <a:rPr lang="en-US" sz="3600" b="1" i="1" dirty="0" smtClean="0"/>
              <a:t>Individual residences </a:t>
            </a:r>
            <a:r>
              <a:rPr lang="en-US" sz="3600" dirty="0" smtClean="0"/>
              <a:t>often emerge spontaneously</a:t>
            </a:r>
          </a:p>
          <a:p>
            <a:r>
              <a:rPr lang="en-US" sz="3600" b="1" i="1" dirty="0" smtClean="0"/>
              <a:t>Systems of quality residences </a:t>
            </a:r>
            <a:r>
              <a:rPr lang="en-US" sz="3600" dirty="0" smtClean="0"/>
              <a:t>don’t emerge without expertise, lots of support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Excellent systems exist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Well-established in Georgia, California, Connecticut, Illinois, City of Philadelphia</a:t>
            </a:r>
          </a:p>
          <a:p>
            <a:r>
              <a:rPr lang="en-US" dirty="0" smtClean="0"/>
              <a:t>Small and emerging organizations (including Texas, Minnesota, Michigan, Florida, the Carolinas, Tennessee)</a:t>
            </a:r>
          </a:p>
          <a:p>
            <a:r>
              <a:rPr lang="en-US" dirty="0" smtClean="0"/>
              <a:t>Oxford House (various regions)</a:t>
            </a:r>
          </a:p>
          <a:p>
            <a:r>
              <a:rPr lang="en-US" dirty="0" smtClean="0"/>
              <a:t>Substantial knowledge, experience base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Doesn’t depend on large public or developer capital commitments</a:t>
            </a:r>
          </a:p>
          <a:p>
            <a:r>
              <a:rPr lang="en-US" dirty="0" smtClean="0"/>
              <a:t>Small size can be responsive to very local circumstances</a:t>
            </a:r>
          </a:p>
          <a:p>
            <a:r>
              <a:rPr lang="en-US" dirty="0" smtClean="0"/>
              <a:t>Capacity can emerge quickly</a:t>
            </a:r>
          </a:p>
          <a:p>
            <a:r>
              <a:rPr lang="en-US" dirty="0" smtClean="0"/>
              <a:t>Quality assurance, training, technical assistance can be cost-effectively delivered</a:t>
            </a:r>
          </a:p>
          <a:p>
            <a:r>
              <a:rPr lang="en-US" dirty="0" smtClean="0"/>
              <a:t>… </a:t>
            </a:r>
            <a:r>
              <a:rPr lang="en-US" b="1" i="1" dirty="0" smtClean="0"/>
              <a:t>and that takes us to the next challenge: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Inadequate support for service infrastructure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Challenges facing recovery residence providers and residences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Recovery residence support model</a:t>
            </a:r>
          </a:p>
        </p:txBody>
      </p:sp>
      <p:sp>
        <p:nvSpPr>
          <p:cNvPr id="35844" name="TextBox 26"/>
          <p:cNvSpPr txBox="1">
            <a:spLocks noChangeArrowheads="1"/>
          </p:cNvSpPr>
          <p:nvPr/>
        </p:nvSpPr>
        <p:spPr bwMode="auto">
          <a:xfrm>
            <a:off x="228600" y="2209800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National standards based on best practices nationally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5845" name="TextBox 27"/>
          <p:cNvSpPr txBox="1">
            <a:spLocks noChangeArrowheads="1"/>
          </p:cNvSpPr>
          <p:nvPr/>
        </p:nvSpPr>
        <p:spPr bwMode="auto">
          <a:xfrm>
            <a:off x="428596" y="4716860"/>
            <a:ext cx="4143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Support organizations implement standards, monitor compliance, support members and residents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0" name="Down Arrow 29"/>
          <p:cNvSpPr/>
          <p:nvPr/>
        </p:nvSpPr>
        <p:spPr>
          <a:xfrm rot="18483803">
            <a:off x="2062168" y="2609278"/>
            <a:ext cx="457200" cy="742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8" name="TextBox 31"/>
          <p:cNvSpPr txBox="1">
            <a:spLocks noChangeArrowheads="1"/>
          </p:cNvSpPr>
          <p:nvPr/>
        </p:nvSpPr>
        <p:spPr bwMode="auto">
          <a:xfrm>
            <a:off x="5715008" y="3143248"/>
            <a:ext cx="29289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Multiple </a:t>
            </a:r>
            <a:r>
              <a:rPr lang="en-US" sz="2000" b="1" dirty="0" smtClean="0">
                <a:latin typeface="Calibri" pitchFamily="34" charset="0"/>
              </a:rPr>
              <a:t>state, local support organizations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 rot="7881839" flipH="1">
            <a:off x="2840038" y="2136775"/>
            <a:ext cx="457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Down Arrow 36"/>
          <p:cNvSpPr/>
          <p:nvPr/>
        </p:nvSpPr>
        <p:spPr>
          <a:xfrm rot="6439941" flipH="1">
            <a:off x="3135075" y="1463083"/>
            <a:ext cx="457200" cy="1041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TextBox 31"/>
          <p:cNvSpPr txBox="1">
            <a:spLocks noChangeArrowheads="1"/>
          </p:cNvSpPr>
          <p:nvPr/>
        </p:nvSpPr>
        <p:spPr bwMode="auto">
          <a:xfrm>
            <a:off x="3929058" y="1857364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Outside expertise, allied organizations, government agencies</a:t>
            </a:r>
            <a:endParaRPr lang="en-US" sz="2000" b="1" dirty="0">
              <a:latin typeface="Calibri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857356" y="3000372"/>
            <a:ext cx="4312020" cy="1724027"/>
            <a:chOff x="1857356" y="3000372"/>
            <a:chExt cx="4312020" cy="1724027"/>
          </a:xfrm>
        </p:grpSpPr>
        <p:sp>
          <p:nvSpPr>
            <p:cNvPr id="35" name="Oval 34"/>
            <p:cNvSpPr/>
            <p:nvPr/>
          </p:nvSpPr>
          <p:spPr>
            <a:xfrm>
              <a:off x="2143108" y="3040664"/>
              <a:ext cx="3648092" cy="16837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851" name="Picture 5" descr="logo_CCAR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58645" y="3429000"/>
              <a:ext cx="979069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2" name="Picture 6" descr="logo_MARH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072066" y="3000372"/>
              <a:ext cx="614370" cy="60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5" name="Picture 9" descr="logo-GARR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4810" y="4071942"/>
              <a:ext cx="1954566" cy="542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6" name="Picture 34" descr="SLN_logo2011_wText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00298" y="3071810"/>
              <a:ext cx="1785934" cy="681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7" name="Picture 33" descr="CAARR_logo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162300" y="3810000"/>
              <a:ext cx="110490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38" descr="TROHN-logo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57356" y="3786190"/>
              <a:ext cx="1294857" cy="500066"/>
            </a:xfrm>
            <a:prstGeom prst="rect">
              <a:avLst/>
            </a:prstGeom>
          </p:spPr>
        </p:pic>
      </p:grpSp>
      <p:sp>
        <p:nvSpPr>
          <p:cNvPr id="31" name="Down Arrow 30"/>
          <p:cNvSpPr/>
          <p:nvPr/>
        </p:nvSpPr>
        <p:spPr>
          <a:xfrm rot="18483803">
            <a:off x="4174332" y="4252119"/>
            <a:ext cx="457200" cy="97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0" name="Picture 39" descr="NARR-logo-3_dk-60g-Xback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224" y="1071546"/>
            <a:ext cx="1840117" cy="1143008"/>
          </a:xfrm>
          <a:prstGeom prst="rect">
            <a:avLst/>
          </a:prstGeom>
        </p:spPr>
      </p:pic>
      <p:grpSp>
        <p:nvGrpSpPr>
          <p:cNvPr id="51" name="Group 50"/>
          <p:cNvGrpSpPr/>
          <p:nvPr/>
        </p:nvGrpSpPr>
        <p:grpSpPr>
          <a:xfrm>
            <a:off x="4495800" y="4143380"/>
            <a:ext cx="3862386" cy="2527298"/>
            <a:chOff x="4495800" y="4143380"/>
            <a:chExt cx="3862386" cy="2527298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4495800" y="4572000"/>
              <a:ext cx="2613025" cy="1603375"/>
              <a:chOff x="4701988" y="5029200"/>
              <a:chExt cx="2613212" cy="1603880"/>
            </a:xfrm>
          </p:grpSpPr>
          <p:grpSp>
            <p:nvGrpSpPr>
              <p:cNvPr id="4" name="Group 30"/>
              <p:cNvGrpSpPr>
                <a:grpSpLocks/>
              </p:cNvGrpSpPr>
              <p:nvPr/>
            </p:nvGrpSpPr>
            <p:grpSpPr bwMode="auto">
              <a:xfrm>
                <a:off x="5060576" y="5257800"/>
                <a:ext cx="1165412" cy="765681"/>
                <a:chOff x="1219200" y="4583668"/>
                <a:chExt cx="1314450" cy="863600"/>
              </a:xfrm>
            </p:grpSpPr>
            <p:pic>
              <p:nvPicPr>
                <p:cNvPr id="35871" name="Picture 2" descr="C:\Users\dave\AppData\Local\Microsoft\Windows\Temporary Internet Files\Content.IE5\3LXMKF0I\MC900431627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219200" y="4583668"/>
                  <a:ext cx="476250" cy="476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872" name="Picture 2" descr="C:\Users\dave\AppData\Local\Microsoft\Windows\Temporary Internet Files\Content.IE5\3LXMKF0I\MC900431627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057400" y="4659868"/>
                  <a:ext cx="476250" cy="476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873" name="Picture 3" descr="C:\Users\dave\AppData\Local\Microsoft\Windows\Temporary Internet Files\Content.IE5\3LXMKF0I\MC900433918[2]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447800" y="4812268"/>
                  <a:ext cx="692727" cy="63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5844988" y="5660518"/>
                <a:ext cx="1165412" cy="765681"/>
                <a:chOff x="1219200" y="4583668"/>
                <a:chExt cx="1314450" cy="863600"/>
              </a:xfrm>
            </p:grpSpPr>
            <p:pic>
              <p:nvPicPr>
                <p:cNvPr id="35868" name="Picture 2" descr="C:\Users\dave\AppData\Local\Microsoft\Windows\Temporary Internet Files\Content.IE5\3LXMKF0I\MC900431627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219200" y="4583668"/>
                  <a:ext cx="476250" cy="476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869" name="Picture 2" descr="C:\Users\dave\AppData\Local\Microsoft\Windows\Temporary Internet Files\Content.IE5\3LXMKF0I\MC900431627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057400" y="4659868"/>
                  <a:ext cx="476250" cy="476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870" name="Picture 3" descr="C:\Users\dave\AppData\Local\Microsoft\Windows\Temporary Internet Files\Content.IE5\3LXMKF0I\MC900433918[2]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447800" y="4812268"/>
                  <a:ext cx="692727" cy="63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6" name="Group 30"/>
              <p:cNvGrpSpPr>
                <a:grpSpLocks/>
              </p:cNvGrpSpPr>
              <p:nvPr/>
            </p:nvGrpSpPr>
            <p:grpSpPr bwMode="auto">
              <a:xfrm>
                <a:off x="4701988" y="5867400"/>
                <a:ext cx="1165412" cy="765680"/>
                <a:chOff x="1219200" y="4583668"/>
                <a:chExt cx="1314450" cy="863599"/>
              </a:xfrm>
            </p:grpSpPr>
            <p:pic>
              <p:nvPicPr>
                <p:cNvPr id="35865" name="Picture 2" descr="C:\Users\dave\AppData\Local\Microsoft\Windows\Temporary Internet Files\Content.IE5\3LXMKF0I\MC900431627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219200" y="4583668"/>
                  <a:ext cx="476250" cy="476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866" name="Picture 2" descr="C:\Users\dave\AppData\Local\Microsoft\Windows\Temporary Internet Files\Content.IE5\3LXMKF0I\MC900431627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057400" y="4659868"/>
                  <a:ext cx="476250" cy="476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867" name="Picture 3" descr="C:\Users\dave\AppData\Local\Microsoft\Windows\Temporary Internet Files\Content.IE5\3LXMKF0I\MC900433918[2]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447800" y="4812267"/>
                  <a:ext cx="692728" cy="63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7" name="Group 30"/>
              <p:cNvGrpSpPr>
                <a:grpSpLocks/>
              </p:cNvGrpSpPr>
              <p:nvPr/>
            </p:nvGrpSpPr>
            <p:grpSpPr bwMode="auto">
              <a:xfrm>
                <a:off x="6149788" y="5029200"/>
                <a:ext cx="1165412" cy="765680"/>
                <a:chOff x="1219200" y="4583668"/>
                <a:chExt cx="1314450" cy="863599"/>
              </a:xfrm>
            </p:grpSpPr>
            <p:pic>
              <p:nvPicPr>
                <p:cNvPr id="35862" name="Picture 2" descr="C:\Users\dave\AppData\Local\Microsoft\Windows\Temporary Internet Files\Content.IE5\3LXMKF0I\MC900431627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1219200" y="4583668"/>
                  <a:ext cx="476250" cy="476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863" name="Picture 2" descr="C:\Users\dave\AppData\Local\Microsoft\Windows\Temporary Internet Files\Content.IE5\3LXMKF0I\MC900431627[1].png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057400" y="4659868"/>
                  <a:ext cx="476250" cy="476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864" name="Picture 3" descr="C:\Users\dave\AppData\Local\Microsoft\Windows\Temporary Internet Files\Content.IE5\3LXMKF0I\MC900433918[2].png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447800" y="4812267"/>
                  <a:ext cx="692728" cy="63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pic>
          <p:nvPicPr>
            <p:cNvPr id="1029" name="Picture 5" descr="C:\Users\dave\AppData\Local\Microsoft\Windows\Temporary Internet Files\Content.IE5\IH2LMWCM\MC900439612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214942" y="5857892"/>
              <a:ext cx="1142980" cy="812786"/>
            </a:xfrm>
            <a:prstGeom prst="rect">
              <a:avLst/>
            </a:prstGeom>
            <a:noFill/>
          </p:spPr>
        </p:pic>
        <p:pic>
          <p:nvPicPr>
            <p:cNvPr id="45" name="Picture 5" descr="C:\Users\dave\AppData\Local\Microsoft\Windows\Temporary Internet Files\Content.IE5\IH2LMWCM\MC900439612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286512" y="5715016"/>
              <a:ext cx="1142980" cy="812786"/>
            </a:xfrm>
            <a:prstGeom prst="rect">
              <a:avLst/>
            </a:prstGeom>
            <a:noFill/>
          </p:spPr>
        </p:pic>
        <p:pic>
          <p:nvPicPr>
            <p:cNvPr id="46" name="Picture 5" descr="C:\Users\dave\AppData\Local\Microsoft\Windows\Temporary Internet Files\Content.IE5\IH2LMWCM\MC900439612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86578" y="5214950"/>
              <a:ext cx="1142980" cy="812786"/>
            </a:xfrm>
            <a:prstGeom prst="rect">
              <a:avLst/>
            </a:prstGeom>
            <a:noFill/>
          </p:spPr>
        </p:pic>
        <p:pic>
          <p:nvPicPr>
            <p:cNvPr id="47" name="Picture 5" descr="C:\Users\dave\AppData\Local\Microsoft\Windows\Temporary Internet Files\Content.IE5\IH2LMWCM\MC900439612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15206" y="4714884"/>
              <a:ext cx="1142980" cy="812786"/>
            </a:xfrm>
            <a:prstGeom prst="rect">
              <a:avLst/>
            </a:prstGeom>
            <a:noFill/>
          </p:spPr>
        </p:pic>
        <p:pic>
          <p:nvPicPr>
            <p:cNvPr id="48" name="Picture 5" descr="C:\Users\dave\AppData\Local\Microsoft\Windows\Temporary Internet Files\Content.IE5\IH2LMWCM\MC900439612[1]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929454" y="4143380"/>
              <a:ext cx="1142980" cy="81278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5" grpId="0"/>
      <p:bldP spid="30" grpId="0" animBg="1"/>
      <p:bldP spid="35848" grpId="0"/>
      <p:bldP spid="33" grpId="0" animBg="1"/>
      <p:bldP spid="37" grpId="0" animBg="1"/>
      <p:bldP spid="38" grpId="0"/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 in infrastructure?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addresses challenges noted above</a:t>
            </a:r>
          </a:p>
          <a:p>
            <a:r>
              <a:rPr lang="en-US" dirty="0" smtClean="0"/>
              <a:t>It provides capacity, consistency, accountability</a:t>
            </a:r>
          </a:p>
          <a:p>
            <a:r>
              <a:rPr lang="en-US" dirty="0" smtClean="0"/>
              <a:t>Regulatory, licensure models adapted from clinical environments are inappropriate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i="1" dirty="0" smtClean="0"/>
              <a:t>Consider the landscape as it exists now: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Wide range of residence quality</a:t>
            </a:r>
            <a:endParaRPr lang="en-US" dirty="0"/>
          </a:p>
        </p:txBody>
      </p:sp>
      <p:sp>
        <p:nvSpPr>
          <p:cNvPr id="25" name="Left Arrow 24"/>
          <p:cNvSpPr/>
          <p:nvPr/>
        </p:nvSpPr>
        <p:spPr>
          <a:xfrm>
            <a:off x="3581400" y="1600200"/>
            <a:ext cx="533400" cy="533400"/>
          </a:xfrm>
          <a:prstGeom prst="lef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 Arrow 26"/>
          <p:cNvSpPr/>
          <p:nvPr/>
        </p:nvSpPr>
        <p:spPr>
          <a:xfrm>
            <a:off x="3581400" y="2362200"/>
            <a:ext cx="533400" cy="533400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Arrow 27"/>
          <p:cNvSpPr/>
          <p:nvPr/>
        </p:nvSpPr>
        <p:spPr>
          <a:xfrm>
            <a:off x="3581400" y="2971800"/>
            <a:ext cx="533400" cy="533400"/>
          </a:xfrm>
          <a:prstGeom prst="lef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Arrow 28"/>
          <p:cNvSpPr/>
          <p:nvPr/>
        </p:nvSpPr>
        <p:spPr>
          <a:xfrm>
            <a:off x="3581400" y="3886200"/>
            <a:ext cx="533400" cy="533400"/>
          </a:xfrm>
          <a:prstGeom prst="leftArrow">
            <a:avLst/>
          </a:prstGeom>
          <a:solidFill>
            <a:srgbClr val="FEF0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Arrow 29"/>
          <p:cNvSpPr/>
          <p:nvPr/>
        </p:nvSpPr>
        <p:spPr>
          <a:xfrm>
            <a:off x="3581400" y="4615544"/>
            <a:ext cx="533400" cy="533400"/>
          </a:xfrm>
          <a:prstGeom prst="lef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>
            <a:off x="3581400" y="5638800"/>
            <a:ext cx="533400" cy="533400"/>
          </a:xfrm>
          <a:prstGeom prst="lef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8"/>
          <p:cNvGrpSpPr/>
          <p:nvPr/>
        </p:nvGrpSpPr>
        <p:grpSpPr>
          <a:xfrm>
            <a:off x="533400" y="1371600"/>
            <a:ext cx="2895600" cy="5181600"/>
            <a:chOff x="533400" y="1371600"/>
            <a:chExt cx="2895600" cy="5181600"/>
          </a:xfrm>
        </p:grpSpPr>
        <p:sp>
          <p:nvSpPr>
            <p:cNvPr id="4" name="Rectangle 3"/>
            <p:cNvSpPr/>
            <p:nvPr/>
          </p:nvSpPr>
          <p:spPr>
            <a:xfrm>
              <a:off x="533400" y="1371600"/>
              <a:ext cx="2895600" cy="9144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533400" y="2286000"/>
              <a:ext cx="2895600" cy="14478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33400" y="3733800"/>
              <a:ext cx="2895600" cy="152400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33400" y="5257800"/>
              <a:ext cx="2895600" cy="12954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3" name="Up-Down Arrow 32"/>
            <p:cNvSpPr/>
            <p:nvPr/>
          </p:nvSpPr>
          <p:spPr>
            <a:xfrm>
              <a:off x="914400" y="1676400"/>
              <a:ext cx="838200" cy="4343400"/>
            </a:xfrm>
            <a:prstGeom prst="upDownArrow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52600" y="15240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/>
                <a:t>Outstanding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752600" y="5715000"/>
              <a:ext cx="1524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/>
                <a:t>Unacceptable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19200" y="3124200"/>
            <a:ext cx="2057400" cy="1371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Homes vary from outstanding to unacceptable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0600" y="2743200"/>
            <a:ext cx="3810000" cy="1384995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Challenges are different for each level of quality.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6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Compelling case for state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457340"/>
            <a:ext cx="8439150" cy="4114800"/>
          </a:xfrm>
        </p:spPr>
        <p:txBody>
          <a:bodyPr/>
          <a:lstStyle/>
          <a:p>
            <a:r>
              <a:rPr lang="en-US" dirty="0" smtClean="0"/>
              <a:t>Rich history stretching back over 50 years</a:t>
            </a:r>
          </a:p>
          <a:p>
            <a:r>
              <a:rPr lang="en-US" dirty="0" smtClean="0"/>
              <a:t>Draws on community resources</a:t>
            </a:r>
          </a:p>
          <a:p>
            <a:r>
              <a:rPr lang="en-US" dirty="0" smtClean="0"/>
              <a:t>Extremely effective in assisting individuals achieve autonomy, independence</a:t>
            </a:r>
          </a:p>
          <a:p>
            <a:r>
              <a:rPr lang="en-US" dirty="0" smtClean="0"/>
              <a:t>Recovery residences enhance effectiveness of other services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Value of strong regional organizations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7620000" cy="7184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514600"/>
            <a:ext cx="7620000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3810001"/>
            <a:ext cx="7620000" cy="1295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105400"/>
            <a:ext cx="7620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84046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Outstanding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4864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Unacceptable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000" y="1295400"/>
            <a:ext cx="1981200" cy="4724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19400" y="137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No support</a:t>
            </a:r>
            <a:endParaRPr lang="en-US" sz="1600" b="1" dirty="0"/>
          </a:p>
        </p:txBody>
      </p:sp>
      <p:grpSp>
        <p:nvGrpSpPr>
          <p:cNvPr id="3" name="Group 89"/>
          <p:cNvGrpSpPr/>
          <p:nvPr/>
        </p:nvGrpSpPr>
        <p:grpSpPr>
          <a:xfrm>
            <a:off x="2819400" y="3352800"/>
            <a:ext cx="1600200" cy="2514600"/>
            <a:chOff x="2819400" y="3352800"/>
            <a:chExt cx="1600200" cy="2514600"/>
          </a:xfrm>
        </p:grpSpPr>
        <p:sp>
          <p:nvSpPr>
            <p:cNvPr id="23" name="Oval 22"/>
            <p:cNvSpPr/>
            <p:nvPr/>
          </p:nvSpPr>
          <p:spPr>
            <a:xfrm>
              <a:off x="3048000" y="3352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29000" y="4267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19400" y="4648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971800" y="5105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7338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1242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962400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581400" y="5257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91000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038600" y="3657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819400" y="4038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93"/>
          <p:cNvGrpSpPr/>
          <p:nvPr/>
        </p:nvGrpSpPr>
        <p:grpSpPr>
          <a:xfrm>
            <a:off x="5029200" y="1295400"/>
            <a:ext cx="1981200" cy="4724400"/>
            <a:chOff x="5029200" y="1295400"/>
            <a:chExt cx="1981200" cy="4724400"/>
          </a:xfrm>
        </p:grpSpPr>
        <p:sp>
          <p:nvSpPr>
            <p:cNvPr id="16" name="Rectangle 15"/>
            <p:cNvSpPr/>
            <p:nvPr/>
          </p:nvSpPr>
          <p:spPr>
            <a:xfrm>
              <a:off x="5029200" y="1295400"/>
              <a:ext cx="1981200" cy="4724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5400" y="13716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Strong support</a:t>
              </a:r>
              <a:endParaRPr lang="en-US" sz="1600" b="1" dirty="0"/>
            </a:p>
          </p:txBody>
        </p:sp>
        <p:grpSp>
          <p:nvGrpSpPr>
            <p:cNvPr id="9" name="Group 88"/>
            <p:cNvGrpSpPr/>
            <p:nvPr/>
          </p:nvGrpSpPr>
          <p:grpSpPr>
            <a:xfrm>
              <a:off x="5029200" y="1905000"/>
              <a:ext cx="1905000" cy="3505200"/>
              <a:chOff x="5029200" y="1905000"/>
              <a:chExt cx="1905000" cy="35052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486400" y="3352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943600" y="3657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324600" y="4648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34000" y="4419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791200" y="4800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172200" y="5181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477000" y="3657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257800" y="4038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105400" y="3352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334000" y="3657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096000" y="3276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638800" y="2057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334000" y="2971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3246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553200" y="3276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638800" y="2667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334000" y="2286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019800" y="2133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715000" y="3886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943600" y="1905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172200" y="2743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8674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029200" y="2667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705600" y="2743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705600" y="3962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867400" y="4267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400800" y="2514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38800" y="3581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248400" y="3581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7056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334000" y="2590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867400" y="2438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400800" y="2133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1054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172200" y="4191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62600" y="3124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943600" y="2743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91200" y="3352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grpSp>
        <p:nvGrpSpPr>
          <p:cNvPr id="10" name="Group 86"/>
          <p:cNvGrpSpPr/>
          <p:nvPr/>
        </p:nvGrpSpPr>
        <p:grpSpPr>
          <a:xfrm>
            <a:off x="457200" y="2362200"/>
            <a:ext cx="4343400" cy="3733800"/>
            <a:chOff x="457200" y="2362200"/>
            <a:chExt cx="4343400" cy="3733800"/>
          </a:xfrm>
        </p:grpSpPr>
        <p:sp>
          <p:nvSpPr>
            <p:cNvPr id="84" name="Oval 83"/>
            <p:cNvSpPr/>
            <p:nvPr/>
          </p:nvSpPr>
          <p:spPr>
            <a:xfrm>
              <a:off x="2438400" y="2362200"/>
              <a:ext cx="2362200" cy="373380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ular Callout 84"/>
            <p:cNvSpPr/>
            <p:nvPr/>
          </p:nvSpPr>
          <p:spPr>
            <a:xfrm>
              <a:off x="609600" y="2590800"/>
              <a:ext cx="1676400" cy="838200"/>
            </a:xfrm>
            <a:prstGeom prst="wedgeRectCallout">
              <a:avLst>
                <a:gd name="adj1" fmla="val 61272"/>
                <a:gd name="adj2" fmla="val 95801"/>
              </a:avLst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Limited capacity</a:t>
              </a:r>
              <a:endParaRPr lang="en-US" b="1" dirty="0"/>
            </a:p>
          </p:txBody>
        </p:sp>
        <p:sp>
          <p:nvSpPr>
            <p:cNvPr id="86" name="Rectangular Callout 85"/>
            <p:cNvSpPr/>
            <p:nvPr/>
          </p:nvSpPr>
          <p:spPr>
            <a:xfrm>
              <a:off x="457200" y="4114800"/>
              <a:ext cx="1676400" cy="838200"/>
            </a:xfrm>
            <a:prstGeom prst="wedgeRectCallout">
              <a:avLst>
                <a:gd name="adj1" fmla="val 78497"/>
                <a:gd name="adj2" fmla="val 84317"/>
              </a:avLst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Generally poor quality</a:t>
              </a:r>
              <a:endParaRPr lang="en-US" b="1" dirty="0"/>
            </a:p>
          </p:txBody>
        </p:sp>
      </p:grpSp>
      <p:grpSp>
        <p:nvGrpSpPr>
          <p:cNvPr id="11" name="Group 89"/>
          <p:cNvGrpSpPr/>
          <p:nvPr/>
        </p:nvGrpSpPr>
        <p:grpSpPr>
          <a:xfrm>
            <a:off x="4800600" y="1143000"/>
            <a:ext cx="3886200" cy="4876800"/>
            <a:chOff x="4800600" y="1143000"/>
            <a:chExt cx="3886200" cy="4876800"/>
          </a:xfrm>
        </p:grpSpPr>
        <p:sp>
          <p:nvSpPr>
            <p:cNvPr id="88" name="Oval 87"/>
            <p:cNvSpPr/>
            <p:nvPr/>
          </p:nvSpPr>
          <p:spPr>
            <a:xfrm>
              <a:off x="4800600" y="1752600"/>
              <a:ext cx="2514600" cy="4267200"/>
            </a:xfrm>
            <a:prstGeom prst="ellipse">
              <a:avLst/>
            </a:prstGeom>
            <a:noFill/>
            <a:ln w="7620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ular Callout 88"/>
            <p:cNvSpPr/>
            <p:nvPr/>
          </p:nvSpPr>
          <p:spPr>
            <a:xfrm>
              <a:off x="7010400" y="1143000"/>
              <a:ext cx="1676400" cy="838200"/>
            </a:xfrm>
            <a:prstGeom prst="wedgeRectCallout">
              <a:avLst>
                <a:gd name="adj1" fmla="val -47245"/>
                <a:gd name="adj2" fmla="val 122213"/>
              </a:avLst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More </a:t>
              </a:r>
            </a:p>
            <a:p>
              <a:pPr algn="ctr"/>
              <a:r>
                <a:rPr lang="en-US" b="1" dirty="0" smtClean="0"/>
                <a:t>capacity</a:t>
              </a:r>
              <a:endParaRPr lang="en-US" b="1" dirty="0"/>
            </a:p>
          </p:txBody>
        </p:sp>
      </p:grpSp>
      <p:grpSp>
        <p:nvGrpSpPr>
          <p:cNvPr id="12" name="Group 92"/>
          <p:cNvGrpSpPr/>
          <p:nvPr/>
        </p:nvGrpSpPr>
        <p:grpSpPr>
          <a:xfrm>
            <a:off x="6781800" y="3276600"/>
            <a:ext cx="1981200" cy="2590800"/>
            <a:chOff x="6781800" y="3276600"/>
            <a:chExt cx="1981200" cy="2590800"/>
          </a:xfrm>
        </p:grpSpPr>
        <p:sp>
          <p:nvSpPr>
            <p:cNvPr id="91" name="Up Arrow 90"/>
            <p:cNvSpPr/>
            <p:nvPr/>
          </p:nvSpPr>
          <p:spPr>
            <a:xfrm>
              <a:off x="6781800" y="3276600"/>
              <a:ext cx="457200" cy="2590800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7315200" y="4572000"/>
              <a:ext cx="1447800" cy="685800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Better capacity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Value of strong regional organizations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533400" y="1828800"/>
            <a:ext cx="7620000" cy="7184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514600"/>
            <a:ext cx="7620000" cy="1295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33400" y="3810001"/>
            <a:ext cx="7620000" cy="12954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5105400"/>
            <a:ext cx="7620000" cy="838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1840468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Outstanding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54864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Unacceptable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67000" y="1295400"/>
            <a:ext cx="1981200" cy="47244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19400" y="1371600"/>
            <a:ext cx="16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No support</a:t>
            </a:r>
            <a:endParaRPr lang="en-US" sz="1600" b="1" dirty="0"/>
          </a:p>
        </p:txBody>
      </p:sp>
      <p:grpSp>
        <p:nvGrpSpPr>
          <p:cNvPr id="3" name="Group 89"/>
          <p:cNvGrpSpPr/>
          <p:nvPr/>
        </p:nvGrpSpPr>
        <p:grpSpPr>
          <a:xfrm>
            <a:off x="2819400" y="3352800"/>
            <a:ext cx="1600200" cy="2514600"/>
            <a:chOff x="2819400" y="3352800"/>
            <a:chExt cx="1600200" cy="2514600"/>
          </a:xfrm>
        </p:grpSpPr>
        <p:sp>
          <p:nvSpPr>
            <p:cNvPr id="23" name="Oval 22"/>
            <p:cNvSpPr/>
            <p:nvPr/>
          </p:nvSpPr>
          <p:spPr>
            <a:xfrm>
              <a:off x="3048000" y="3352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29000" y="4267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819400" y="46482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971800" y="51054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733800" y="5638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124200" y="5562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3962400" y="49530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581400" y="5257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191000" y="44958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4038600" y="3657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819400" y="4038600"/>
              <a:ext cx="228600" cy="2286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93"/>
          <p:cNvGrpSpPr/>
          <p:nvPr/>
        </p:nvGrpSpPr>
        <p:grpSpPr>
          <a:xfrm>
            <a:off x="5029200" y="1295400"/>
            <a:ext cx="1981200" cy="4724400"/>
            <a:chOff x="5029200" y="1295400"/>
            <a:chExt cx="1981200" cy="4724400"/>
          </a:xfrm>
        </p:grpSpPr>
        <p:sp>
          <p:nvSpPr>
            <p:cNvPr id="16" name="Rectangle 15"/>
            <p:cNvSpPr/>
            <p:nvPr/>
          </p:nvSpPr>
          <p:spPr>
            <a:xfrm>
              <a:off x="5029200" y="1295400"/>
              <a:ext cx="1981200" cy="4724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05400" y="1371600"/>
              <a:ext cx="1752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Strong support</a:t>
              </a:r>
              <a:endParaRPr lang="en-US" sz="1600" b="1" dirty="0"/>
            </a:p>
          </p:txBody>
        </p:sp>
        <p:grpSp>
          <p:nvGrpSpPr>
            <p:cNvPr id="9" name="Group 88"/>
            <p:cNvGrpSpPr/>
            <p:nvPr/>
          </p:nvGrpSpPr>
          <p:grpSpPr>
            <a:xfrm>
              <a:off x="5029200" y="1905000"/>
              <a:ext cx="1905000" cy="3505200"/>
              <a:chOff x="5029200" y="1905000"/>
              <a:chExt cx="1905000" cy="3505200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486400" y="3352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5943600" y="3657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6324600" y="4648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334000" y="4419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791200" y="4800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172200" y="5181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477000" y="3657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257800" y="4038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105400" y="3352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334000" y="3657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6096000" y="3276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638800" y="2057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334000" y="2971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3246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6553200" y="3276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5638800" y="2667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334000" y="2286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019800" y="2133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5715000" y="3886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943600" y="1905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172200" y="2743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8674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029200" y="2667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705600" y="2743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705600" y="3962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867400" y="4267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400800" y="2514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638800" y="3581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248400" y="3581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67056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5334000" y="2590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867400" y="24384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400800" y="21336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5105400" y="3048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6172200" y="41910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562600" y="3124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5943600" y="27432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791200" y="3352800"/>
                <a:ext cx="228600" cy="2286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</p:grpSp>
      <p:sp>
        <p:nvSpPr>
          <p:cNvPr id="94" name="Rectangle 93"/>
          <p:cNvSpPr/>
          <p:nvPr/>
        </p:nvSpPr>
        <p:spPr>
          <a:xfrm>
            <a:off x="5000628" y="1828800"/>
            <a:ext cx="2000264" cy="1981200"/>
          </a:xfrm>
          <a:prstGeom prst="rect">
            <a:avLst/>
          </a:prstGeom>
          <a:solidFill>
            <a:srgbClr val="FFC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ular Callout 94"/>
          <p:cNvSpPr/>
          <p:nvPr/>
        </p:nvSpPr>
        <p:spPr>
          <a:xfrm>
            <a:off x="7143768" y="1142984"/>
            <a:ext cx="1676400" cy="1428744"/>
          </a:xfrm>
          <a:prstGeom prst="wedgeRectCallout">
            <a:avLst>
              <a:gd name="adj1" fmla="val -51316"/>
              <a:gd name="adj2" fmla="val 101198"/>
            </a:avLst>
          </a:prstGeom>
          <a:solidFill>
            <a:schemeClr val="tx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Local, regional support org. members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support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Standards maintenance, promulgation</a:t>
            </a:r>
          </a:p>
          <a:p>
            <a:r>
              <a:rPr lang="en-US" dirty="0" smtClean="0"/>
              <a:t>Technical assistance (regional associations, residences, state &amp; local governments)</a:t>
            </a:r>
          </a:p>
          <a:p>
            <a:r>
              <a:rPr lang="en-US" dirty="0" smtClean="0"/>
              <a:t>Training, technology transfer</a:t>
            </a:r>
          </a:p>
          <a:p>
            <a:r>
              <a:rPr lang="en-US" dirty="0" smtClean="0"/>
              <a:t>Integration with allied systems of care</a:t>
            </a:r>
          </a:p>
          <a:p>
            <a:r>
              <a:rPr lang="en-US" dirty="0" smtClean="0"/>
              <a:t>Outreach, advocacy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strategic investment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Adequate capacity where it is needed</a:t>
            </a:r>
          </a:p>
          <a:p>
            <a:r>
              <a:rPr lang="en-US" dirty="0" smtClean="0"/>
              <a:t>Reliable provision of essential recovery support services</a:t>
            </a:r>
          </a:p>
          <a:p>
            <a:r>
              <a:rPr lang="en-US" dirty="0" smtClean="0"/>
              <a:t>Ability to serve currently excluded and under-served populations</a:t>
            </a:r>
          </a:p>
          <a:p>
            <a:r>
              <a:rPr lang="en-US" dirty="0" smtClean="0"/>
              <a:t>Makes ROSC, community based services 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for system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Providers can’t do this for themselves</a:t>
            </a:r>
          </a:p>
          <a:p>
            <a:r>
              <a:rPr lang="en-US" dirty="0" smtClean="0"/>
              <a:t>Peers in recovery residences are potentially powerful allies in service delivery, advocacy </a:t>
            </a:r>
            <a:r>
              <a:rPr lang="en-US" sz="2800" dirty="0" smtClean="0"/>
              <a:t>(</a:t>
            </a:r>
            <a:r>
              <a:rPr lang="en-US" sz="2800" i="1" dirty="0" smtClean="0"/>
              <a:t>William L. White</a:t>
            </a:r>
            <a:r>
              <a:rPr lang="en-US" sz="2800" dirty="0" smtClean="0"/>
              <a:t>)</a:t>
            </a:r>
            <a:endParaRPr lang="en-US" dirty="0" smtClean="0"/>
          </a:p>
          <a:p>
            <a:r>
              <a:rPr lang="en-US" dirty="0" smtClean="0"/>
              <a:t>Professional credentialing, licensure and traditional regulation inappropriate:</a:t>
            </a:r>
          </a:p>
          <a:p>
            <a:pPr lvl="1"/>
            <a:r>
              <a:rPr lang="en-US" dirty="0" smtClean="0"/>
              <a:t>will eliminate low cost capacity</a:t>
            </a:r>
          </a:p>
          <a:p>
            <a:pPr lvl="1"/>
            <a:r>
              <a:rPr lang="en-US" dirty="0" smtClean="0"/>
              <a:t>will undermine peer-based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Fee-for-service reimbursements assume providers internalize their own support costs</a:t>
            </a:r>
          </a:p>
          <a:p>
            <a:r>
              <a:rPr lang="en-US" dirty="0" smtClean="0"/>
              <a:t>Support funding for infrastructure services mostly unavailable</a:t>
            </a:r>
          </a:p>
          <a:p>
            <a:r>
              <a:rPr lang="en-US" dirty="0" smtClean="0"/>
              <a:t>CURRENTLY possible through </a:t>
            </a:r>
            <a:r>
              <a:rPr lang="en-US" dirty="0" err="1" smtClean="0"/>
              <a:t>ATR</a:t>
            </a:r>
            <a:r>
              <a:rPr lang="en-US" dirty="0" smtClean="0"/>
              <a:t> block grants</a:t>
            </a:r>
          </a:p>
          <a:p>
            <a:r>
              <a:rPr lang="en-US" dirty="0" smtClean="0"/>
              <a:t>At least two states currently fund support infrastructure (OK, LA, for Oxford House)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371600"/>
            <a:ext cx="8439150" cy="4629168"/>
          </a:xfrm>
        </p:spPr>
        <p:txBody>
          <a:bodyPr/>
          <a:lstStyle/>
          <a:p>
            <a:pPr>
              <a:buNone/>
            </a:pPr>
            <a:r>
              <a:rPr lang="en-US" sz="2400" b="1" i="1" dirty="0" smtClean="0"/>
              <a:t>Los Angeles County, CA:</a:t>
            </a:r>
          </a:p>
          <a:p>
            <a:r>
              <a:rPr lang="en-US" sz="2800" dirty="0" smtClean="0"/>
              <a:t>Training for case managers in more effective utilization of recovery housing resources</a:t>
            </a:r>
          </a:p>
          <a:p>
            <a:r>
              <a:rPr lang="en-US" sz="2800" dirty="0" smtClean="0"/>
              <a:t>Training for recovery residence peer leaders in support for co-occurring mental health disorders</a:t>
            </a:r>
            <a:endParaRPr lang="en-US" sz="2800" i="1" dirty="0" smtClean="0"/>
          </a:p>
          <a:p>
            <a:pPr>
              <a:spcBef>
                <a:spcPts val="1200"/>
              </a:spcBef>
              <a:buNone/>
            </a:pPr>
            <a:r>
              <a:rPr lang="en-US" sz="2400" b="1" i="1" dirty="0" smtClean="0"/>
              <a:t>SAMHSA </a:t>
            </a:r>
            <a:r>
              <a:rPr lang="en-US" sz="2400" b="1" i="1" dirty="0" err="1" smtClean="0"/>
              <a:t>BRSS-TACS</a:t>
            </a:r>
            <a:r>
              <a:rPr lang="en-US" sz="2400" b="1" i="1" dirty="0" smtClean="0"/>
              <a:t> </a:t>
            </a:r>
          </a:p>
          <a:p>
            <a:r>
              <a:rPr lang="en-US" sz="2800" dirty="0" smtClean="0"/>
              <a:t>Sober Living Network contract to develop training program for other California counties</a:t>
            </a:r>
          </a:p>
          <a:p>
            <a:r>
              <a:rPr lang="en-US" sz="2800" dirty="0" smtClean="0"/>
              <a:t>Available elsewhere once complete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need for rigorous, credible research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Challenges facing recovery residence providers and residences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topic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Measurable outcomes: Social, health and person-centered</a:t>
            </a:r>
          </a:p>
          <a:p>
            <a:r>
              <a:rPr lang="en-US" dirty="0" smtClean="0"/>
              <a:t>Population needs, characteristics</a:t>
            </a:r>
          </a:p>
          <a:p>
            <a:r>
              <a:rPr lang="en-US" dirty="0" smtClean="0"/>
              <a:t>Environment and community issues</a:t>
            </a:r>
          </a:p>
          <a:p>
            <a:r>
              <a:rPr lang="en-US" dirty="0" smtClean="0"/>
              <a:t>Effective linkages (services, recovery networks)</a:t>
            </a:r>
          </a:p>
          <a:p>
            <a:r>
              <a:rPr lang="en-US" dirty="0" smtClean="0"/>
              <a:t>Extending knowledge of best practices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already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small-sample evidence of superior outcomes with regard to:</a:t>
            </a:r>
          </a:p>
          <a:p>
            <a:pPr lvl="1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Earnings</a:t>
            </a:r>
          </a:p>
          <a:p>
            <a:pPr lvl="1"/>
            <a:r>
              <a:rPr lang="en-US" dirty="0" smtClean="0"/>
              <a:t>Incarceration</a:t>
            </a:r>
          </a:p>
          <a:p>
            <a:pPr lvl="1"/>
            <a:r>
              <a:rPr lang="en-US" dirty="0" smtClean="0"/>
              <a:t>Self-reported abstinence</a:t>
            </a:r>
          </a:p>
          <a:p>
            <a:r>
              <a:rPr lang="en-US" dirty="0" smtClean="0"/>
              <a:t>General cost parameters likely to support successful outcomes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Sober Living Network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One regional provider organization and its experience:</a:t>
            </a:r>
            <a:endParaRPr lang="en-US" sz="2800" b="1" dirty="0"/>
          </a:p>
        </p:txBody>
      </p:sp>
      <p:pic>
        <p:nvPicPr>
          <p:cNvPr id="4" name="Picture 3" descr="SLN_logo2011_wTex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142984"/>
            <a:ext cx="3367791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and survey of existing research on recovery residences</a:t>
            </a:r>
          </a:p>
          <a:p>
            <a:r>
              <a:rPr lang="en-US" dirty="0" smtClean="0"/>
              <a:t>William L. White, Leonard Jason, Douglas Polcin, Amy Mericle</a:t>
            </a:r>
          </a:p>
          <a:p>
            <a:r>
              <a:rPr lang="en-US" dirty="0" smtClean="0"/>
              <a:t>Will include summary of current practice, common questions</a:t>
            </a:r>
          </a:p>
          <a:p>
            <a:r>
              <a:rPr lang="en-US" dirty="0" smtClean="0"/>
              <a:t>Draft expected in Winter of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906713"/>
            <a:ext cx="7772400" cy="1500187"/>
          </a:xfrm>
        </p:spPr>
        <p:txBody>
          <a:bodyPr/>
          <a:lstStyle/>
          <a:p>
            <a:r>
              <a:rPr lang="en-US" sz="2800" dirty="0" smtClean="0"/>
              <a:t>For additional information please contact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4429132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David M. Sheridan</a:t>
            </a:r>
          </a:p>
          <a:p>
            <a:r>
              <a:rPr lang="en-US" i="1" dirty="0" smtClean="0"/>
              <a:t>The Sober Living Network</a:t>
            </a:r>
          </a:p>
          <a:p>
            <a:r>
              <a:rPr lang="en-US" i="1" dirty="0" smtClean="0"/>
              <a:t>National Association of Recovery Residences</a:t>
            </a:r>
          </a:p>
          <a:p>
            <a:r>
              <a:rPr lang="en-US" i="1" dirty="0" smtClean="0"/>
              <a:t>dmsheridan@verizon.net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22313" y="3067057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</a:rPr>
              <a:t>QUESTIONS, DISCUSSION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371600"/>
            <a:ext cx="8439150" cy="4486292"/>
          </a:xfrm>
        </p:spPr>
        <p:txBody>
          <a:bodyPr/>
          <a:lstStyle/>
          <a:p>
            <a:r>
              <a:rPr lang="en-US" dirty="0" smtClean="0"/>
              <a:t>Southern California service area is home to over 20 million people</a:t>
            </a:r>
          </a:p>
          <a:p>
            <a:r>
              <a:rPr lang="en-US" dirty="0" smtClean="0"/>
              <a:t>550 independently owned and operated residences</a:t>
            </a:r>
          </a:p>
          <a:p>
            <a:r>
              <a:rPr lang="en-US" dirty="0" smtClean="0"/>
              <a:t>Capacity for 6,500 recovering individuals</a:t>
            </a:r>
          </a:p>
          <a:p>
            <a:r>
              <a:rPr lang="en-US" dirty="0" smtClean="0"/>
              <a:t>Over 25,000 people served each year</a:t>
            </a:r>
          </a:p>
          <a:p>
            <a:r>
              <a:rPr lang="en-US" dirty="0" smtClean="0"/>
              <a:t>Median monthly resident fees $550</a:t>
            </a:r>
          </a:p>
          <a:p>
            <a:r>
              <a:rPr lang="en-US" dirty="0" smtClean="0"/>
              <a:t>A NARR founding member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64"/>
          <p:cNvGrpSpPr/>
          <p:nvPr/>
        </p:nvGrpSpPr>
        <p:grpSpPr>
          <a:xfrm>
            <a:off x="6286512" y="5286388"/>
            <a:ext cx="1616325" cy="1066800"/>
            <a:chOff x="5857884" y="5643578"/>
            <a:chExt cx="1616325" cy="1066800"/>
          </a:xfrm>
        </p:grpSpPr>
        <p:sp>
          <p:nvSpPr>
            <p:cNvPr id="163" name="Oval 162"/>
            <p:cNvSpPr/>
            <p:nvPr/>
          </p:nvSpPr>
          <p:spPr>
            <a:xfrm>
              <a:off x="6072198" y="5799955"/>
              <a:ext cx="1214858" cy="700879"/>
            </a:xfrm>
            <a:prstGeom prst="ellipse">
              <a:avLst/>
            </a:prstGeom>
            <a:noFill/>
            <a:ln w="1143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79"/>
            <p:cNvGrpSpPr/>
            <p:nvPr/>
          </p:nvGrpSpPr>
          <p:grpSpPr>
            <a:xfrm>
              <a:off x="5857884" y="5643578"/>
              <a:ext cx="1616325" cy="1066800"/>
              <a:chOff x="609600" y="2203483"/>
              <a:chExt cx="2434058" cy="1606517"/>
            </a:xfrm>
          </p:grpSpPr>
          <p:pic>
            <p:nvPicPr>
              <p:cNvPr id="102" name="Picture 2" descr="C:\Users\dave\AppData\Local\Microsoft\Windows\Temporary Internet Files\Content.IE5\FS5PH7L1\MC900441738[2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2286000"/>
                <a:ext cx="595387" cy="595387"/>
              </a:xfrm>
              <a:prstGeom prst="rect">
                <a:avLst/>
              </a:prstGeom>
              <a:noFill/>
            </p:spPr>
          </p:pic>
          <p:pic>
            <p:nvPicPr>
              <p:cNvPr id="107" name="Picture 3" descr="C:\Users\dave\AppData\Local\Microsoft\Windows\Temporary Internet Files\Content.IE5\0QUSTSNU\MC900433918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9600" y="2819400"/>
                <a:ext cx="463517" cy="463517"/>
              </a:xfrm>
              <a:prstGeom prst="rect">
                <a:avLst/>
              </a:prstGeom>
              <a:noFill/>
            </p:spPr>
          </p:pic>
          <p:pic>
            <p:nvPicPr>
              <p:cNvPr id="109" name="Picture 3" descr="C:\Users\dave\AppData\Local\Microsoft\Windows\Temporary Internet Files\Content.IE5\0QUSTSNU\MC900433918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897894" y="3346483"/>
                <a:ext cx="463517" cy="463517"/>
              </a:xfrm>
              <a:prstGeom prst="rect">
                <a:avLst/>
              </a:prstGeom>
              <a:noFill/>
            </p:spPr>
          </p:pic>
          <p:pic>
            <p:nvPicPr>
              <p:cNvPr id="120" name="Picture 2" descr="C:\Users\dave\AppData\Local\Microsoft\Windows\Temporary Internet Files\Content.IE5\FS5PH7L1\MC900441738[2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 flipH="1">
                <a:off x="2239017" y="2967457"/>
                <a:ext cx="595387" cy="595387"/>
              </a:xfrm>
              <a:prstGeom prst="rect">
                <a:avLst/>
              </a:prstGeom>
              <a:noFill/>
            </p:spPr>
          </p:pic>
          <p:pic>
            <p:nvPicPr>
              <p:cNvPr id="142" name="Picture 12" descr="C:\Users\dave\AppData\Local\Microsoft\Windows\Temporary Internet Files\Content.IE5\HQ9SXFX1\MC90003001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291452" y="3308580"/>
                <a:ext cx="590449" cy="416929"/>
              </a:xfrm>
              <a:prstGeom prst="rect">
                <a:avLst/>
              </a:prstGeom>
              <a:noFill/>
            </p:spPr>
          </p:pic>
          <p:pic>
            <p:nvPicPr>
              <p:cNvPr id="158" name="Picture 12" descr="C:\Users\dave\AppData\Local\Microsoft\Windows\Temporary Internet Files\Content.IE5\HQ9SXFX1\MC900030016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2228951" y="2402471"/>
                <a:ext cx="590449" cy="416929"/>
              </a:xfrm>
              <a:prstGeom prst="rect">
                <a:avLst/>
              </a:prstGeom>
              <a:noFill/>
            </p:spPr>
          </p:pic>
          <p:pic>
            <p:nvPicPr>
              <p:cNvPr id="159" name="Picture 3" descr="C:\Users\dave\AppData\Local\Microsoft\Windows\Temporary Internet Files\Content.IE5\0QUSTSNU\MC900433918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67257" y="2203483"/>
                <a:ext cx="463517" cy="463517"/>
              </a:xfrm>
              <a:prstGeom prst="rect">
                <a:avLst/>
              </a:prstGeom>
              <a:noFill/>
            </p:spPr>
          </p:pic>
          <p:pic>
            <p:nvPicPr>
              <p:cNvPr id="160" name="Picture 3" descr="C:\Users\dave\AppData\Local\Microsoft\Windows\Temporary Internet Files\Content.IE5\0QUSTSNU\MC900433918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80141" y="2740042"/>
                <a:ext cx="463517" cy="463517"/>
              </a:xfrm>
              <a:prstGeom prst="rect">
                <a:avLst/>
              </a:prstGeom>
              <a:noFill/>
            </p:spPr>
          </p:pic>
          <p:pic>
            <p:nvPicPr>
              <p:cNvPr id="161" name="Picture 3" descr="C:\Users\dave\AppData\Local\Microsoft\Windows\Temporary Internet Files\Content.IE5\0QUSTSNU\MC900433918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798718" y="3156970"/>
                <a:ext cx="463517" cy="463517"/>
              </a:xfrm>
              <a:prstGeom prst="rect">
                <a:avLst/>
              </a:prstGeom>
              <a:noFill/>
            </p:spPr>
          </p:pic>
          <p:pic>
            <p:nvPicPr>
              <p:cNvPr id="162" name="Picture 3" descr="C:\Users\dave\AppData\Local\Microsoft\Windows\Temporary Internet Files\Content.IE5\0QUSTSNU\MC900433918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1822089" y="2203483"/>
                <a:ext cx="463517" cy="463517"/>
              </a:xfrm>
              <a:prstGeom prst="rect">
                <a:avLst/>
              </a:prstGeom>
              <a:noFill/>
            </p:spPr>
          </p:pic>
        </p:grpSp>
      </p:grpSp>
      <p:cxnSp>
        <p:nvCxnSpPr>
          <p:cNvPr id="131" name="Shape 130"/>
          <p:cNvCxnSpPr>
            <a:stCxn id="94" idx="2"/>
            <a:endCxn id="180" idx="0"/>
          </p:cNvCxnSpPr>
          <p:nvPr/>
        </p:nvCxnSpPr>
        <p:spPr>
          <a:xfrm rot="16200000" flipH="1">
            <a:off x="4286596" y="2357777"/>
            <a:ext cx="2566185" cy="3148160"/>
          </a:xfrm>
          <a:prstGeom prst="bentConnector3">
            <a:avLst>
              <a:gd name="adj1" fmla="val 25131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94" idx="2"/>
            <a:endCxn id="154" idx="0"/>
          </p:cNvCxnSpPr>
          <p:nvPr/>
        </p:nvCxnSpPr>
        <p:spPr>
          <a:xfrm rot="16200000" flipH="1">
            <a:off x="3112637" y="3531736"/>
            <a:ext cx="2990035" cy="1224092"/>
          </a:xfrm>
          <a:prstGeom prst="bentConnector3">
            <a:avLst>
              <a:gd name="adj1" fmla="val 21967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Elbow Connector 163"/>
          <p:cNvCxnSpPr>
            <a:stCxn id="94" idx="2"/>
            <a:endCxn id="155" idx="0"/>
          </p:cNvCxnSpPr>
          <p:nvPr/>
        </p:nvCxnSpPr>
        <p:spPr>
          <a:xfrm rot="5400000">
            <a:off x="1817237" y="3460428"/>
            <a:ext cx="2990035" cy="1366708"/>
          </a:xfrm>
          <a:prstGeom prst="bentConnector3">
            <a:avLst>
              <a:gd name="adj1" fmla="val 22285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715000" y="4351363"/>
            <a:ext cx="1174918" cy="677837"/>
          </a:xfrm>
          <a:prstGeom prst="ellipse">
            <a:avLst/>
          </a:prstGeom>
          <a:noFill/>
          <a:ln w="1143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540082" y="5189563"/>
            <a:ext cx="1214858" cy="700879"/>
          </a:xfrm>
          <a:prstGeom prst="ellipse">
            <a:avLst/>
          </a:prstGeom>
          <a:noFill/>
          <a:ln w="1143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3549482" y="4275163"/>
            <a:ext cx="1214858" cy="700879"/>
          </a:xfrm>
          <a:prstGeom prst="ellipse">
            <a:avLst/>
          </a:prstGeom>
          <a:noFill/>
          <a:ln w="1143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Sober Living Network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1142976" y="4427563"/>
            <a:ext cx="1174916" cy="677836"/>
          </a:xfrm>
          <a:prstGeom prst="ellipse">
            <a:avLst/>
          </a:prstGeom>
          <a:noFill/>
          <a:ln w="1143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79"/>
          <p:cNvGrpSpPr/>
          <p:nvPr/>
        </p:nvGrpSpPr>
        <p:grpSpPr>
          <a:xfrm>
            <a:off x="928662" y="4191000"/>
            <a:ext cx="1616325" cy="1066800"/>
            <a:chOff x="609600" y="2203483"/>
            <a:chExt cx="2434058" cy="1606517"/>
          </a:xfrm>
        </p:grpSpPr>
        <p:pic>
          <p:nvPicPr>
            <p:cNvPr id="81" name="Picture 2" descr="C:\Users\dave\AppData\Local\Microsoft\Windows\Temporary Internet Files\Content.IE5\FS5PH7L1\MC900441738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286000"/>
              <a:ext cx="595387" cy="595387"/>
            </a:xfrm>
            <a:prstGeom prst="rect">
              <a:avLst/>
            </a:prstGeom>
            <a:noFill/>
          </p:spPr>
        </p:pic>
        <p:pic>
          <p:nvPicPr>
            <p:cNvPr id="82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819400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83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97894" y="3346483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84" name="Picture 2" descr="C:\Users\dave\AppData\Local\Microsoft\Windows\Temporary Internet Files\Content.IE5\FS5PH7L1\MC900441738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39017" y="2967457"/>
              <a:ext cx="595387" cy="595387"/>
            </a:xfrm>
            <a:prstGeom prst="rect">
              <a:avLst/>
            </a:prstGeom>
            <a:noFill/>
          </p:spPr>
        </p:pic>
        <p:pic>
          <p:nvPicPr>
            <p:cNvPr id="85" name="Picture 12" descr="C:\Users\dave\AppData\Local\Microsoft\Windows\Temporary Internet Files\Content.IE5\HQ9SXFX1\MC9000300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1452" y="3308580"/>
              <a:ext cx="590449" cy="416929"/>
            </a:xfrm>
            <a:prstGeom prst="rect">
              <a:avLst/>
            </a:prstGeom>
            <a:noFill/>
          </p:spPr>
        </p:pic>
        <p:pic>
          <p:nvPicPr>
            <p:cNvPr id="86" name="Picture 12" descr="C:\Users\dave\AppData\Local\Microsoft\Windows\Temporary Internet Files\Content.IE5\HQ9SXFX1\MC9000300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228951" y="2402471"/>
              <a:ext cx="590449" cy="416929"/>
            </a:xfrm>
            <a:prstGeom prst="rect">
              <a:avLst/>
            </a:prstGeom>
            <a:noFill/>
          </p:spPr>
        </p:pic>
        <p:pic>
          <p:nvPicPr>
            <p:cNvPr id="87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7257" y="2203483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88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0141" y="2740042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89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98718" y="3156970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90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22089" y="2203483"/>
              <a:ext cx="463517" cy="463517"/>
            </a:xfrm>
            <a:prstGeom prst="rect">
              <a:avLst/>
            </a:prstGeom>
            <a:noFill/>
          </p:spPr>
        </p:pic>
      </p:grpSp>
      <p:sp>
        <p:nvSpPr>
          <p:cNvPr id="108" name="Oval 107"/>
          <p:cNvSpPr/>
          <p:nvPr/>
        </p:nvSpPr>
        <p:spPr>
          <a:xfrm>
            <a:off x="2787482" y="5341963"/>
            <a:ext cx="1174918" cy="677837"/>
          </a:xfrm>
          <a:prstGeom prst="ellipse">
            <a:avLst/>
          </a:prstGeom>
          <a:noFill/>
          <a:ln w="1143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79"/>
          <p:cNvGrpSpPr/>
          <p:nvPr/>
        </p:nvGrpSpPr>
        <p:grpSpPr>
          <a:xfrm>
            <a:off x="5470275" y="4114800"/>
            <a:ext cx="1616325" cy="1066800"/>
            <a:chOff x="609600" y="2203483"/>
            <a:chExt cx="2434058" cy="1606517"/>
          </a:xfrm>
        </p:grpSpPr>
        <p:pic>
          <p:nvPicPr>
            <p:cNvPr id="110" name="Picture 2" descr="C:\Users\dave\AppData\Local\Microsoft\Windows\Temporary Internet Files\Content.IE5\FS5PH7L1\MC900441738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286000"/>
              <a:ext cx="595387" cy="595387"/>
            </a:xfrm>
            <a:prstGeom prst="rect">
              <a:avLst/>
            </a:prstGeom>
            <a:noFill/>
          </p:spPr>
        </p:pic>
        <p:pic>
          <p:nvPicPr>
            <p:cNvPr id="111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819400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12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97894" y="3346483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13" name="Picture 2" descr="C:\Users\dave\AppData\Local\Microsoft\Windows\Temporary Internet Files\Content.IE5\FS5PH7L1\MC900441738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39017" y="2967457"/>
              <a:ext cx="595387" cy="595387"/>
            </a:xfrm>
            <a:prstGeom prst="rect">
              <a:avLst/>
            </a:prstGeom>
            <a:noFill/>
          </p:spPr>
        </p:pic>
        <p:pic>
          <p:nvPicPr>
            <p:cNvPr id="114" name="Picture 12" descr="C:\Users\dave\AppData\Local\Microsoft\Windows\Temporary Internet Files\Content.IE5\HQ9SXFX1\MC9000300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1452" y="3308580"/>
              <a:ext cx="590449" cy="416929"/>
            </a:xfrm>
            <a:prstGeom prst="rect">
              <a:avLst/>
            </a:prstGeom>
            <a:noFill/>
          </p:spPr>
        </p:pic>
        <p:pic>
          <p:nvPicPr>
            <p:cNvPr id="115" name="Picture 12" descr="C:\Users\dave\AppData\Local\Microsoft\Windows\Temporary Internet Files\Content.IE5\HQ9SXFX1\MC9000300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228951" y="2402471"/>
              <a:ext cx="590449" cy="416929"/>
            </a:xfrm>
            <a:prstGeom prst="rect">
              <a:avLst/>
            </a:prstGeom>
            <a:noFill/>
          </p:spPr>
        </p:pic>
        <p:pic>
          <p:nvPicPr>
            <p:cNvPr id="116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7257" y="2203483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17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0141" y="2740042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18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98718" y="3156970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19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22089" y="2203483"/>
              <a:ext cx="463517" cy="463517"/>
            </a:xfrm>
            <a:prstGeom prst="rect">
              <a:avLst/>
            </a:prstGeom>
            <a:noFill/>
          </p:spPr>
        </p:pic>
      </p:grpSp>
      <p:grpSp>
        <p:nvGrpSpPr>
          <p:cNvPr id="5" name="Group 79"/>
          <p:cNvGrpSpPr/>
          <p:nvPr/>
        </p:nvGrpSpPr>
        <p:grpSpPr>
          <a:xfrm>
            <a:off x="3357554" y="4143380"/>
            <a:ext cx="1616325" cy="1066800"/>
            <a:chOff x="609600" y="2203483"/>
            <a:chExt cx="2434058" cy="1606517"/>
          </a:xfrm>
        </p:grpSpPr>
        <p:pic>
          <p:nvPicPr>
            <p:cNvPr id="121" name="Picture 2" descr="C:\Users\dave\AppData\Local\Microsoft\Windows\Temporary Internet Files\Content.IE5\FS5PH7L1\MC900441738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286000"/>
              <a:ext cx="595387" cy="595387"/>
            </a:xfrm>
            <a:prstGeom prst="rect">
              <a:avLst/>
            </a:prstGeom>
            <a:noFill/>
          </p:spPr>
        </p:pic>
        <p:pic>
          <p:nvPicPr>
            <p:cNvPr id="122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819400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23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97894" y="3346483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24" name="Picture 2" descr="C:\Users\dave\AppData\Local\Microsoft\Windows\Temporary Internet Files\Content.IE5\FS5PH7L1\MC900441738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39017" y="2967457"/>
              <a:ext cx="595387" cy="595387"/>
            </a:xfrm>
            <a:prstGeom prst="rect">
              <a:avLst/>
            </a:prstGeom>
            <a:noFill/>
          </p:spPr>
        </p:pic>
        <p:pic>
          <p:nvPicPr>
            <p:cNvPr id="125" name="Picture 12" descr="C:\Users\dave\AppData\Local\Microsoft\Windows\Temporary Internet Files\Content.IE5\HQ9SXFX1\MC9000300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1452" y="3308580"/>
              <a:ext cx="590449" cy="416929"/>
            </a:xfrm>
            <a:prstGeom prst="rect">
              <a:avLst/>
            </a:prstGeom>
            <a:noFill/>
          </p:spPr>
        </p:pic>
        <p:pic>
          <p:nvPicPr>
            <p:cNvPr id="126" name="Picture 12" descr="C:\Users\dave\AppData\Local\Microsoft\Windows\Temporary Internet Files\Content.IE5\HQ9SXFX1\MC9000300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228951" y="2402471"/>
              <a:ext cx="590449" cy="416929"/>
            </a:xfrm>
            <a:prstGeom prst="rect">
              <a:avLst/>
            </a:prstGeom>
            <a:noFill/>
          </p:spPr>
        </p:pic>
        <p:pic>
          <p:nvPicPr>
            <p:cNvPr id="127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7257" y="2203483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28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0141" y="2740042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29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98718" y="3156970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30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22089" y="2203483"/>
              <a:ext cx="463517" cy="463517"/>
            </a:xfrm>
            <a:prstGeom prst="rect">
              <a:avLst/>
            </a:prstGeom>
            <a:noFill/>
          </p:spPr>
        </p:pic>
      </p:grpSp>
      <p:grpSp>
        <p:nvGrpSpPr>
          <p:cNvPr id="6" name="Group 79"/>
          <p:cNvGrpSpPr/>
          <p:nvPr/>
        </p:nvGrpSpPr>
        <p:grpSpPr>
          <a:xfrm>
            <a:off x="2514600" y="5105400"/>
            <a:ext cx="1616325" cy="1066800"/>
            <a:chOff x="609600" y="2203483"/>
            <a:chExt cx="2434058" cy="1606517"/>
          </a:xfrm>
        </p:grpSpPr>
        <p:pic>
          <p:nvPicPr>
            <p:cNvPr id="132" name="Picture 2" descr="C:\Users\dave\AppData\Local\Microsoft\Windows\Temporary Internet Files\Content.IE5\FS5PH7L1\MC900441738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286000"/>
              <a:ext cx="595387" cy="595387"/>
            </a:xfrm>
            <a:prstGeom prst="rect">
              <a:avLst/>
            </a:prstGeom>
            <a:noFill/>
          </p:spPr>
        </p:pic>
        <p:pic>
          <p:nvPicPr>
            <p:cNvPr id="133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819400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34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97894" y="3346483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35" name="Picture 2" descr="C:\Users\dave\AppData\Local\Microsoft\Windows\Temporary Internet Files\Content.IE5\FS5PH7L1\MC900441738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39017" y="2967457"/>
              <a:ext cx="595387" cy="595387"/>
            </a:xfrm>
            <a:prstGeom prst="rect">
              <a:avLst/>
            </a:prstGeom>
            <a:noFill/>
          </p:spPr>
        </p:pic>
        <p:pic>
          <p:nvPicPr>
            <p:cNvPr id="136" name="Picture 12" descr="C:\Users\dave\AppData\Local\Microsoft\Windows\Temporary Internet Files\Content.IE5\HQ9SXFX1\MC9000300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1452" y="3308580"/>
              <a:ext cx="590449" cy="416929"/>
            </a:xfrm>
            <a:prstGeom prst="rect">
              <a:avLst/>
            </a:prstGeom>
            <a:noFill/>
          </p:spPr>
        </p:pic>
        <p:pic>
          <p:nvPicPr>
            <p:cNvPr id="137" name="Picture 12" descr="C:\Users\dave\AppData\Local\Microsoft\Windows\Temporary Internet Files\Content.IE5\HQ9SXFX1\MC9000300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228951" y="2402471"/>
              <a:ext cx="590449" cy="416929"/>
            </a:xfrm>
            <a:prstGeom prst="rect">
              <a:avLst/>
            </a:prstGeom>
            <a:noFill/>
          </p:spPr>
        </p:pic>
        <p:pic>
          <p:nvPicPr>
            <p:cNvPr id="138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7257" y="2203483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39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0141" y="2740042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40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98718" y="3156970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41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22089" y="2203483"/>
              <a:ext cx="463517" cy="463517"/>
            </a:xfrm>
            <a:prstGeom prst="rect">
              <a:avLst/>
            </a:prstGeom>
            <a:noFill/>
          </p:spPr>
        </p:pic>
      </p:grpSp>
      <p:grpSp>
        <p:nvGrpSpPr>
          <p:cNvPr id="7" name="Group 79"/>
          <p:cNvGrpSpPr/>
          <p:nvPr/>
        </p:nvGrpSpPr>
        <p:grpSpPr>
          <a:xfrm>
            <a:off x="4343400" y="5029200"/>
            <a:ext cx="1616325" cy="1066800"/>
            <a:chOff x="609600" y="2203483"/>
            <a:chExt cx="2434058" cy="1606517"/>
          </a:xfrm>
        </p:grpSpPr>
        <p:pic>
          <p:nvPicPr>
            <p:cNvPr id="143" name="Picture 2" descr="C:\Users\dave\AppData\Local\Microsoft\Windows\Temporary Internet Files\Content.IE5\FS5PH7L1\MC900441738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286000"/>
              <a:ext cx="595387" cy="595387"/>
            </a:xfrm>
            <a:prstGeom prst="rect">
              <a:avLst/>
            </a:prstGeom>
            <a:noFill/>
          </p:spPr>
        </p:pic>
        <p:pic>
          <p:nvPicPr>
            <p:cNvPr id="144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2819400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45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97894" y="3346483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46" name="Picture 2" descr="C:\Users\dave\AppData\Local\Microsoft\Windows\Temporary Internet Files\Content.IE5\FS5PH7L1\MC900441738[2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239017" y="2967457"/>
              <a:ext cx="595387" cy="595387"/>
            </a:xfrm>
            <a:prstGeom prst="rect">
              <a:avLst/>
            </a:prstGeom>
            <a:noFill/>
          </p:spPr>
        </p:pic>
        <p:pic>
          <p:nvPicPr>
            <p:cNvPr id="147" name="Picture 12" descr="C:\Users\dave\AppData\Local\Microsoft\Windows\Temporary Internet Files\Content.IE5\HQ9SXFX1\MC9000300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91452" y="3308580"/>
              <a:ext cx="590449" cy="416929"/>
            </a:xfrm>
            <a:prstGeom prst="rect">
              <a:avLst/>
            </a:prstGeom>
            <a:noFill/>
          </p:spPr>
        </p:pic>
        <p:pic>
          <p:nvPicPr>
            <p:cNvPr id="148" name="Picture 12" descr="C:\Users\dave\AppData\Local\Microsoft\Windows\Temporary Internet Files\Content.IE5\HQ9SXFX1\MC900030016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2228951" y="2402471"/>
              <a:ext cx="590449" cy="416929"/>
            </a:xfrm>
            <a:prstGeom prst="rect">
              <a:avLst/>
            </a:prstGeom>
            <a:noFill/>
          </p:spPr>
        </p:pic>
        <p:pic>
          <p:nvPicPr>
            <p:cNvPr id="149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67257" y="2203483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50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0141" y="2740042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51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798718" y="3156970"/>
              <a:ext cx="463517" cy="463517"/>
            </a:xfrm>
            <a:prstGeom prst="rect">
              <a:avLst/>
            </a:prstGeom>
            <a:noFill/>
          </p:spPr>
        </p:pic>
        <p:pic>
          <p:nvPicPr>
            <p:cNvPr id="152" name="Picture 3" descr="C:\Users\dave\AppData\Local\Microsoft\Windows\Temporary Internet Files\Content.IE5\0QUSTSNU\MC90043391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1822089" y="2203483"/>
              <a:ext cx="463517" cy="463517"/>
            </a:xfrm>
            <a:prstGeom prst="rect">
              <a:avLst/>
            </a:prstGeom>
            <a:noFill/>
          </p:spPr>
        </p:pic>
      </p:grpSp>
      <p:sp>
        <p:nvSpPr>
          <p:cNvPr id="153" name="Rounded Rectangle 152"/>
          <p:cNvSpPr/>
          <p:nvPr/>
        </p:nvSpPr>
        <p:spPr>
          <a:xfrm>
            <a:off x="5334000" y="4000504"/>
            <a:ext cx="2578100" cy="533400"/>
          </a:xfrm>
          <a:prstGeom prst="roundRect">
            <a:avLst/>
          </a:prstGeom>
          <a:solidFill>
            <a:srgbClr val="0000FF"/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Los Angeles County</a:t>
            </a:r>
            <a:endParaRPr lang="en-US" b="1" dirty="0"/>
          </a:p>
        </p:txBody>
      </p:sp>
      <p:sp>
        <p:nvSpPr>
          <p:cNvPr id="154" name="Rounded Rectangle 153"/>
          <p:cNvSpPr/>
          <p:nvPr/>
        </p:nvSpPr>
        <p:spPr>
          <a:xfrm>
            <a:off x="4267200" y="5638800"/>
            <a:ext cx="1905000" cy="6096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San Bernardino County</a:t>
            </a:r>
            <a:endParaRPr lang="en-US" dirty="0"/>
          </a:p>
        </p:txBody>
      </p:sp>
      <p:sp>
        <p:nvSpPr>
          <p:cNvPr id="155" name="Rounded Rectangle 154"/>
          <p:cNvSpPr/>
          <p:nvPr/>
        </p:nvSpPr>
        <p:spPr>
          <a:xfrm>
            <a:off x="1676400" y="5638800"/>
            <a:ext cx="1905000" cy="6096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Riverside County</a:t>
            </a:r>
            <a:endParaRPr lang="en-US" dirty="0"/>
          </a:p>
        </p:txBody>
      </p:sp>
      <p:sp>
        <p:nvSpPr>
          <p:cNvPr id="156" name="Rounded Rectangle 155"/>
          <p:cNvSpPr/>
          <p:nvPr/>
        </p:nvSpPr>
        <p:spPr>
          <a:xfrm>
            <a:off x="152400" y="4000504"/>
            <a:ext cx="2209800" cy="457200"/>
          </a:xfrm>
          <a:prstGeom prst="roundRect">
            <a:avLst/>
          </a:prstGeom>
          <a:solidFill>
            <a:srgbClr val="F097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Orange County</a:t>
            </a:r>
            <a:endParaRPr lang="en-US" dirty="0"/>
          </a:p>
        </p:txBody>
      </p:sp>
      <p:sp>
        <p:nvSpPr>
          <p:cNvPr id="157" name="Rounded Rectangle 156"/>
          <p:cNvSpPr/>
          <p:nvPr/>
        </p:nvSpPr>
        <p:spPr>
          <a:xfrm>
            <a:off x="2895600" y="4000504"/>
            <a:ext cx="2209800" cy="4572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San Diego County</a:t>
            </a:r>
            <a:endParaRPr lang="en-US" dirty="0"/>
          </a:p>
        </p:txBody>
      </p:sp>
      <p:cxnSp>
        <p:nvCxnSpPr>
          <p:cNvPr id="166" name="Elbow Connector 165"/>
          <p:cNvCxnSpPr>
            <a:stCxn id="94" idx="2"/>
            <a:endCxn id="156" idx="0"/>
          </p:cNvCxnSpPr>
          <p:nvPr/>
        </p:nvCxnSpPr>
        <p:spPr>
          <a:xfrm rot="5400000">
            <a:off x="1950585" y="1955480"/>
            <a:ext cx="1351739" cy="2738308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94" idx="2"/>
            <a:endCxn id="153" idx="0"/>
          </p:cNvCxnSpPr>
          <p:nvPr/>
        </p:nvCxnSpPr>
        <p:spPr>
          <a:xfrm rot="16200000" flipH="1">
            <a:off x="4633460" y="2010913"/>
            <a:ext cx="1351739" cy="2627442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94" idx="2"/>
            <a:endCxn id="157" idx="0"/>
          </p:cNvCxnSpPr>
          <p:nvPr/>
        </p:nvCxnSpPr>
        <p:spPr>
          <a:xfrm rot="16200000" flipH="1">
            <a:off x="3322185" y="3322188"/>
            <a:ext cx="1351739" cy="4892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/>
        </p:nvSpPr>
        <p:spPr>
          <a:xfrm>
            <a:off x="6286512" y="5214950"/>
            <a:ext cx="1714512" cy="571504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Ventura County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7500958" y="4643446"/>
            <a:ext cx="1447800" cy="45720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Other CA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3" name="Shape 182"/>
          <p:cNvCxnSpPr>
            <a:endCxn id="181" idx="0"/>
          </p:cNvCxnSpPr>
          <p:nvPr/>
        </p:nvCxnSpPr>
        <p:spPr>
          <a:xfrm>
            <a:off x="4000496" y="3286124"/>
            <a:ext cx="4224362" cy="1357322"/>
          </a:xfrm>
          <a:prstGeom prst="bentConnector2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185"/>
          <p:cNvSpPr/>
          <p:nvPr/>
        </p:nvSpPr>
        <p:spPr>
          <a:xfrm>
            <a:off x="7772400" y="3200400"/>
            <a:ext cx="990600" cy="762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2012-2013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167" name="Group 166"/>
          <p:cNvGrpSpPr/>
          <p:nvPr/>
        </p:nvGrpSpPr>
        <p:grpSpPr>
          <a:xfrm>
            <a:off x="533400" y="1371600"/>
            <a:ext cx="7610500" cy="1811462"/>
            <a:chOff x="533400" y="1371600"/>
            <a:chExt cx="7610500" cy="1811462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3048000" y="2362200"/>
              <a:ext cx="18288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4" name="Picture 93" descr="ring_title_fromPS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29000" y="1752600"/>
              <a:ext cx="1133216" cy="896165"/>
            </a:xfrm>
            <a:prstGeom prst="rect">
              <a:avLst/>
            </a:prstGeom>
          </p:spPr>
        </p:pic>
        <p:sp>
          <p:nvSpPr>
            <p:cNvPr id="95" name="TextBox 32"/>
            <p:cNvSpPr txBox="1">
              <a:spLocks noChangeArrowheads="1"/>
            </p:cNvSpPr>
            <p:nvPr/>
          </p:nvSpPr>
          <p:spPr bwMode="auto">
            <a:xfrm>
              <a:off x="4876800" y="1428736"/>
              <a:ext cx="3267100" cy="1754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Calibri" pitchFamily="34" charset="0"/>
                </a:rPr>
                <a:t>Training</a:t>
              </a:r>
            </a:p>
            <a:p>
              <a:r>
                <a:rPr lang="en-US" dirty="0" smtClean="0">
                  <a:latin typeface="Calibri" pitchFamily="34" charset="0"/>
                </a:rPr>
                <a:t>Technical assistance</a:t>
              </a:r>
              <a:endParaRPr lang="en-US" dirty="0">
                <a:latin typeface="Calibri" pitchFamily="34" charset="0"/>
              </a:endParaRPr>
            </a:p>
            <a:p>
              <a:r>
                <a:rPr lang="en-US" dirty="0" smtClean="0">
                  <a:latin typeface="Calibri" pitchFamily="34" charset="0"/>
                </a:rPr>
                <a:t>Inspections, quality assurance</a:t>
              </a:r>
            </a:p>
            <a:p>
              <a:r>
                <a:rPr lang="en-US" dirty="0" smtClean="0">
                  <a:latin typeface="Calibri" pitchFamily="34" charset="0"/>
                </a:rPr>
                <a:t>Dispute resolution</a:t>
              </a:r>
              <a:endParaRPr lang="en-US" dirty="0">
                <a:latin typeface="Calibri" pitchFamily="34" charset="0"/>
              </a:endParaRPr>
            </a:p>
            <a:p>
              <a:r>
                <a:rPr lang="en-US" dirty="0">
                  <a:latin typeface="Calibri" pitchFamily="34" charset="0"/>
                </a:rPr>
                <a:t>Issue advocacy</a:t>
              </a:r>
            </a:p>
            <a:p>
              <a:r>
                <a:rPr lang="en-US" dirty="0">
                  <a:latin typeface="Calibri" pitchFamily="34" charset="0"/>
                </a:rPr>
                <a:t>Public information</a:t>
              </a:r>
            </a:p>
          </p:txBody>
        </p:sp>
        <p:sp>
          <p:nvSpPr>
            <p:cNvPr id="96" name="TextBox 35"/>
            <p:cNvSpPr txBox="1">
              <a:spLocks noChangeArrowheads="1"/>
            </p:cNvSpPr>
            <p:nvPr/>
          </p:nvSpPr>
          <p:spPr bwMode="auto">
            <a:xfrm>
              <a:off x="533400" y="1371600"/>
              <a:ext cx="2590800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Calibri" pitchFamily="34" charset="0"/>
                </a:rPr>
                <a:t>Standards:</a:t>
              </a:r>
            </a:p>
            <a:p>
              <a:pPr>
                <a:buFont typeface="Arial" charset="0"/>
                <a:buChar char="•"/>
              </a:pPr>
              <a:r>
                <a:rPr lang="en-US" dirty="0">
                  <a:latin typeface="Calibri" pitchFamily="34" charset="0"/>
                </a:rPr>
                <a:t>  Standard for Quality Homes</a:t>
              </a:r>
            </a:p>
            <a:p>
              <a:pPr>
                <a:buFont typeface="Arial" charset="0"/>
                <a:buChar char="•"/>
              </a:pPr>
              <a:r>
                <a:rPr lang="en-US" dirty="0">
                  <a:latin typeface="Calibri" pitchFamily="34" charset="0"/>
                </a:rPr>
                <a:t>  Standard for Coalitions</a:t>
              </a:r>
            </a:p>
            <a:p>
              <a:pPr>
                <a:buFont typeface="Arial" charset="0"/>
                <a:buChar char="•"/>
              </a:pPr>
              <a:r>
                <a:rPr lang="en-US" dirty="0">
                  <a:latin typeface="Calibri" pitchFamily="34" charset="0"/>
                </a:rPr>
                <a:t>  Codes of Ethics</a:t>
              </a:r>
            </a:p>
            <a:p>
              <a:pPr>
                <a:buFont typeface="Arial" charset="0"/>
                <a:buChar char="•"/>
              </a:pPr>
              <a:r>
                <a:rPr lang="en-US" dirty="0">
                  <a:latin typeface="Calibri" pitchFamily="34" charset="0"/>
                </a:rPr>
                <a:t>  Inspection guidelines</a:t>
              </a:r>
              <a:endParaRPr lang="en-US" sz="2000" dirty="0">
                <a:latin typeface="Calibri" pitchFamily="34" charset="0"/>
              </a:endParaRPr>
            </a:p>
          </p:txBody>
        </p:sp>
        <p:grpSp>
          <p:nvGrpSpPr>
            <p:cNvPr id="8" name="Group 57"/>
            <p:cNvGrpSpPr>
              <a:grpSpLocks/>
            </p:cNvGrpSpPr>
            <p:nvPr/>
          </p:nvGrpSpPr>
          <p:grpSpPr bwMode="auto">
            <a:xfrm>
              <a:off x="2743200" y="1404938"/>
              <a:ext cx="304800" cy="1752600"/>
              <a:chOff x="3429000" y="1371600"/>
              <a:chExt cx="304800" cy="1752600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>
                <a:off x="2857500" y="2247900"/>
                <a:ext cx="1752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rot="10800000">
                <a:off x="3429000" y="1371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3429000" y="31242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58"/>
            <p:cNvGrpSpPr>
              <a:grpSpLocks/>
            </p:cNvGrpSpPr>
            <p:nvPr/>
          </p:nvGrpSpPr>
          <p:grpSpPr bwMode="auto">
            <a:xfrm flipH="1">
              <a:off x="4876800" y="1404938"/>
              <a:ext cx="304800" cy="1752600"/>
              <a:chOff x="3429000" y="1371600"/>
              <a:chExt cx="304800" cy="1752600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>
                <a:off x="2857500" y="2247900"/>
                <a:ext cx="17526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3429000" y="13716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3429000" y="3124200"/>
                <a:ext cx="3048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6" name="Rounded Rectangle 105"/>
          <p:cNvSpPr/>
          <p:nvPr/>
        </p:nvSpPr>
        <p:spPr>
          <a:xfrm>
            <a:off x="1066800" y="3429000"/>
            <a:ext cx="6553200" cy="45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Sober Living Coalitions (550 homes, over 6500 residents)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profile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371600"/>
            <a:ext cx="8439150" cy="4414854"/>
          </a:xfrm>
        </p:spPr>
        <p:txBody>
          <a:bodyPr/>
          <a:lstStyle/>
          <a:p>
            <a:r>
              <a:rPr lang="en-US" dirty="0" smtClean="0"/>
              <a:t>One paid employee</a:t>
            </a:r>
          </a:p>
          <a:p>
            <a:r>
              <a:rPr lang="en-US" dirty="0" smtClean="0"/>
              <a:t>Large peer volunteer base</a:t>
            </a:r>
          </a:p>
          <a:p>
            <a:r>
              <a:rPr lang="en-US" dirty="0" smtClean="0"/>
              <a:t>Community recovery center, annual Recovery Summit</a:t>
            </a:r>
          </a:p>
          <a:p>
            <a:r>
              <a:rPr lang="en-US" dirty="0" smtClean="0"/>
              <a:t>Supported by member fees, program service income, private grants, donations</a:t>
            </a:r>
          </a:p>
          <a:p>
            <a:r>
              <a:rPr lang="en-US" dirty="0" smtClean="0"/>
              <a:t>Contributor to L.A.’s ranking as “</a:t>
            </a:r>
            <a:r>
              <a:rPr lang="en-US" b="1" i="1" dirty="0" smtClean="0"/>
              <a:t>best place in America to live clean and sober</a:t>
            </a:r>
            <a:r>
              <a:rPr lang="en-US" dirty="0" smtClean="0"/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NARR and Network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671654"/>
            <a:ext cx="8439150" cy="4114800"/>
          </a:xfrm>
        </p:spPr>
        <p:txBody>
          <a:bodyPr/>
          <a:lstStyle/>
          <a:p>
            <a:r>
              <a:rPr lang="en-US" dirty="0" smtClean="0"/>
              <a:t>Using the NARR and SLN models, quality capacity </a:t>
            </a:r>
            <a:r>
              <a:rPr lang="en-US" b="1" i="1" dirty="0" smtClean="0"/>
              <a:t>could exceed 300,000 beds </a:t>
            </a:r>
            <a:r>
              <a:rPr lang="en-US" dirty="0" smtClean="0"/>
              <a:t>and associated services</a:t>
            </a:r>
          </a:p>
          <a:p>
            <a:r>
              <a:rPr lang="en-US" dirty="0" smtClean="0"/>
              <a:t>Equivalent invested capital around $50 billion</a:t>
            </a:r>
          </a:p>
          <a:p>
            <a:r>
              <a:rPr lang="en-US" dirty="0" smtClean="0"/>
              <a:t>Support infrastructure is the key to success</a:t>
            </a:r>
          </a:p>
          <a:p>
            <a:r>
              <a:rPr lang="en-US" dirty="0" smtClean="0"/>
              <a:t>Not possible without assistance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the NARR and Network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743092"/>
            <a:ext cx="8439150" cy="4114800"/>
          </a:xfrm>
        </p:spPr>
        <p:txBody>
          <a:bodyPr/>
          <a:lstStyle/>
          <a:p>
            <a:r>
              <a:rPr lang="en-US" dirty="0" smtClean="0"/>
              <a:t>These models are scalable, sustainable and extremely effective</a:t>
            </a:r>
          </a:p>
          <a:p>
            <a:r>
              <a:rPr lang="en-US" dirty="0" smtClean="0"/>
              <a:t>They leverage recovery support capacity already existing in our communities</a:t>
            </a:r>
          </a:p>
          <a:p>
            <a:pPr algn="ctr">
              <a:spcBef>
                <a:spcPts val="1200"/>
              </a:spcBef>
              <a:buNone/>
            </a:pPr>
            <a:r>
              <a:rPr lang="en-US" sz="3600" b="1" i="1" dirty="0" smtClean="0">
                <a:solidFill>
                  <a:srgbClr val="0000FF"/>
                </a:solidFill>
              </a:rPr>
              <a:t>www.narronline.com</a:t>
            </a:r>
          </a:p>
          <a:p>
            <a:pPr algn="ctr">
              <a:buNone/>
            </a:pPr>
            <a:r>
              <a:rPr lang="en-US" sz="3600" b="1" i="1" dirty="0" smtClean="0">
                <a:solidFill>
                  <a:srgbClr val="0000FF"/>
                </a:solidFill>
              </a:rPr>
              <a:t>www.soberhousing.net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3620</TotalTime>
  <Words>1360</Words>
  <Application>Microsoft Office PowerPoint</Application>
  <PresentationFormat>On-screen Show (4:3)</PresentationFormat>
  <Paragraphs>229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1_Office Theme</vt:lpstr>
      <vt:lpstr>Recovery residences Challenges faced by providers and residents</vt:lpstr>
      <vt:lpstr>Recovery residences are a powerful resource</vt:lpstr>
      <vt:lpstr>Compelling case for state interest</vt:lpstr>
      <vt:lpstr>The Sober Living Network</vt:lpstr>
      <vt:lpstr>Organizational profile</vt:lpstr>
      <vt:lpstr>The Sober Living Network</vt:lpstr>
      <vt:lpstr>Organizational profile</vt:lpstr>
      <vt:lpstr>Extending the NARR and Network models</vt:lpstr>
      <vt:lpstr>Extending the NARR and Network models</vt:lpstr>
      <vt:lpstr>State, local government threats to housing rights</vt:lpstr>
      <vt:lpstr>A growing national problem</vt:lpstr>
      <vt:lpstr>Federal Fair Housing Protections</vt:lpstr>
      <vt:lpstr>Government discrimination</vt:lpstr>
      <vt:lpstr>COSTS of discrimination</vt:lpstr>
      <vt:lpstr>COSTS of discrimination</vt:lpstr>
      <vt:lpstr>PowerPoint Presentation</vt:lpstr>
      <vt:lpstr>PowerPoint Presentation</vt:lpstr>
      <vt:lpstr>Solution framework</vt:lpstr>
      <vt:lpstr>Residences vary widely in availability, quality</vt:lpstr>
      <vt:lpstr>Aspects of this problem</vt:lpstr>
      <vt:lpstr>Less visible, but serious</vt:lpstr>
      <vt:lpstr>Providers and capacity</vt:lpstr>
      <vt:lpstr>This capacity requires a unique support model</vt:lpstr>
      <vt:lpstr>Excellent systems exist</vt:lpstr>
      <vt:lpstr>Advantages</vt:lpstr>
      <vt:lpstr>Inadequate support for service infrastructure</vt:lpstr>
      <vt:lpstr>Recovery residence support model</vt:lpstr>
      <vt:lpstr>Why invest in infrastructure?</vt:lpstr>
      <vt:lpstr>Wide range of residence quality</vt:lpstr>
      <vt:lpstr>Value of strong regional organizations</vt:lpstr>
      <vt:lpstr>Value of strong regional organizations</vt:lpstr>
      <vt:lpstr>System support needs</vt:lpstr>
      <vt:lpstr>Results of strategic investment</vt:lpstr>
      <vt:lpstr>The case for system support</vt:lpstr>
      <vt:lpstr>Current practice</vt:lpstr>
      <vt:lpstr>Examples</vt:lpstr>
      <vt:lpstr>Immediate need for rigorous, credible research</vt:lpstr>
      <vt:lpstr>Important topic areas</vt:lpstr>
      <vt:lpstr>What do we already know?</vt:lpstr>
      <vt:lpstr>Current research project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Millsaps</dc:creator>
  <cp:lastModifiedBy>Bill White</cp:lastModifiedBy>
  <cp:revision>278</cp:revision>
  <dcterms:created xsi:type="dcterms:W3CDTF">2012-04-12T19:59:10Z</dcterms:created>
  <dcterms:modified xsi:type="dcterms:W3CDTF">2012-08-13T18:50:43Z</dcterms:modified>
</cp:coreProperties>
</file>